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418" r:id="rId2"/>
    <p:sldId id="426" r:id="rId3"/>
    <p:sldId id="438" r:id="rId4"/>
    <p:sldId id="434" r:id="rId5"/>
    <p:sldId id="446" r:id="rId6"/>
    <p:sldId id="447" r:id="rId7"/>
    <p:sldId id="448" r:id="rId8"/>
    <p:sldId id="449" r:id="rId9"/>
    <p:sldId id="450" r:id="rId10"/>
    <p:sldId id="451" r:id="rId11"/>
    <p:sldId id="460" r:id="rId12"/>
    <p:sldId id="454" r:id="rId13"/>
    <p:sldId id="452" r:id="rId14"/>
    <p:sldId id="453" r:id="rId15"/>
    <p:sldId id="457" r:id="rId16"/>
    <p:sldId id="462" r:id="rId17"/>
    <p:sldId id="455" r:id="rId18"/>
    <p:sldId id="441" r:id="rId19"/>
    <p:sldId id="458" r:id="rId20"/>
    <p:sldId id="442" r:id="rId21"/>
    <p:sldId id="444" r:id="rId22"/>
    <p:sldId id="456" r:id="rId23"/>
    <p:sldId id="461" r:id="rId24"/>
    <p:sldId id="424" r:id="rId25"/>
    <p:sldId id="431" r:id="rId26"/>
    <p:sldId id="432" r:id="rId27"/>
    <p:sldId id="430" r:id="rId28"/>
    <p:sldId id="429" r:id="rId29"/>
    <p:sldId id="337" r:id="rId30"/>
    <p:sldId id="355" r:id="rId31"/>
    <p:sldId id="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1" autoAdjust="0"/>
    <p:restoredTop sz="80141" autoAdjust="0"/>
  </p:normalViewPr>
  <p:slideViewPr>
    <p:cSldViewPr snapToGrid="0" snapToObjects="1">
      <p:cViewPr varScale="1">
        <p:scale>
          <a:sx n="36" d="100"/>
          <a:sy n="36" d="100"/>
        </p:scale>
        <p:origin x="44" y="21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C2FFC-207E-4CFB-8830-A68412C7EEC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1F4E1CE-F61F-4EBB-96BE-51D9BCF4A3E6}">
      <dgm:prSet/>
      <dgm:spPr/>
      <dgm:t>
        <a:bodyPr/>
        <a:lstStyle/>
        <a:p>
          <a:r>
            <a:rPr lang="en-US" dirty="0"/>
            <a:t>Unemployment benefits are cash payments to workers who are no longer employed by you “through no fault of their own.” </a:t>
          </a:r>
        </a:p>
      </dgm:t>
    </dgm:pt>
    <dgm:pt modelId="{D778F8D9-5699-4532-8DD9-65B330767D5B}" type="parTrans" cxnId="{C87DB3D4-6DC5-4D83-84F9-69BAA4886A02}">
      <dgm:prSet/>
      <dgm:spPr/>
      <dgm:t>
        <a:bodyPr/>
        <a:lstStyle/>
        <a:p>
          <a:endParaRPr lang="en-US"/>
        </a:p>
      </dgm:t>
    </dgm:pt>
    <dgm:pt modelId="{1933A3CB-02B1-410B-8FF6-43B0567126C2}" type="sibTrans" cxnId="{C87DB3D4-6DC5-4D83-84F9-69BAA4886A02}">
      <dgm:prSet/>
      <dgm:spPr/>
      <dgm:t>
        <a:bodyPr/>
        <a:lstStyle/>
        <a:p>
          <a:endParaRPr lang="en-US"/>
        </a:p>
      </dgm:t>
    </dgm:pt>
    <dgm:pt modelId="{6F5B3AE0-942A-475F-949D-C61D8B11875C}">
      <dgm:prSet/>
      <dgm:spPr/>
      <dgm:t>
        <a:bodyPr/>
        <a:lstStyle/>
        <a:p>
          <a:r>
            <a:rPr lang="en-US"/>
            <a:t>Typically, benefits are fully funded by taxes paid by employers into an Unemployment Insurance Trust Fund.</a:t>
          </a:r>
        </a:p>
      </dgm:t>
    </dgm:pt>
    <dgm:pt modelId="{56DEBCE7-AFA6-4C19-9D55-AF2226D04E93}" type="parTrans" cxnId="{AE87758A-23B4-4521-9959-5BD2B0B4B91F}">
      <dgm:prSet/>
      <dgm:spPr/>
      <dgm:t>
        <a:bodyPr/>
        <a:lstStyle/>
        <a:p>
          <a:endParaRPr lang="en-US"/>
        </a:p>
      </dgm:t>
    </dgm:pt>
    <dgm:pt modelId="{DC57C536-F445-4949-B6E5-DF1D301C93CB}" type="sibTrans" cxnId="{AE87758A-23B4-4521-9959-5BD2B0B4B91F}">
      <dgm:prSet/>
      <dgm:spPr/>
      <dgm:t>
        <a:bodyPr/>
        <a:lstStyle/>
        <a:p>
          <a:endParaRPr lang="en-US"/>
        </a:p>
      </dgm:t>
    </dgm:pt>
    <dgm:pt modelId="{555AB138-A276-4A12-8666-E48CBF5BA421}">
      <dgm:prSet/>
      <dgm:spPr/>
      <dgm:t>
        <a:bodyPr/>
        <a:lstStyle/>
        <a:p>
          <a:r>
            <a:rPr lang="en-US"/>
            <a:t>All employers have some obligations under the unemployment security laws, but not all are required to pay taxes into the system.  </a:t>
          </a:r>
        </a:p>
      </dgm:t>
    </dgm:pt>
    <dgm:pt modelId="{04054394-03C8-454C-BA59-1342F96D7540}" type="parTrans" cxnId="{55ED4552-91EA-447E-B69F-2038DF35090C}">
      <dgm:prSet/>
      <dgm:spPr/>
      <dgm:t>
        <a:bodyPr/>
        <a:lstStyle/>
        <a:p>
          <a:endParaRPr lang="en-US"/>
        </a:p>
      </dgm:t>
    </dgm:pt>
    <dgm:pt modelId="{CD50F81C-3CD8-43B1-8DCB-4173735F4AA8}" type="sibTrans" cxnId="{55ED4552-91EA-447E-B69F-2038DF35090C}">
      <dgm:prSet/>
      <dgm:spPr/>
      <dgm:t>
        <a:bodyPr/>
        <a:lstStyle/>
        <a:p>
          <a:endParaRPr lang="en-US"/>
        </a:p>
      </dgm:t>
    </dgm:pt>
    <dgm:pt modelId="{8B50AB5E-54B2-4DEE-BEA4-8079812169CA}">
      <dgm:prSet/>
      <dgm:spPr/>
      <dgm:t>
        <a:bodyPr/>
        <a:lstStyle/>
        <a:p>
          <a:r>
            <a:rPr lang="en-US"/>
            <a:t>Your employer status determines whether and how much you are required to pay into the GA unemployment system. </a:t>
          </a:r>
        </a:p>
      </dgm:t>
    </dgm:pt>
    <dgm:pt modelId="{9BEF79AB-6465-44DB-827F-5A1C51D7448B}" type="parTrans" cxnId="{590A927E-5FFB-4BA6-90E2-FE79CEE6466C}">
      <dgm:prSet/>
      <dgm:spPr/>
      <dgm:t>
        <a:bodyPr/>
        <a:lstStyle/>
        <a:p>
          <a:endParaRPr lang="en-US"/>
        </a:p>
      </dgm:t>
    </dgm:pt>
    <dgm:pt modelId="{48FE1757-8F01-4A37-B8B9-A3CF6F988979}" type="sibTrans" cxnId="{590A927E-5FFB-4BA6-90E2-FE79CEE6466C}">
      <dgm:prSet/>
      <dgm:spPr/>
      <dgm:t>
        <a:bodyPr/>
        <a:lstStyle/>
        <a:p>
          <a:endParaRPr lang="en-US"/>
        </a:p>
      </dgm:t>
    </dgm:pt>
    <dgm:pt modelId="{3AD6EB3A-9443-4C0D-B907-F1B638D9696B}">
      <dgm:prSet/>
      <dgm:spPr/>
      <dgm:t>
        <a:bodyPr/>
        <a:lstStyle/>
        <a:p>
          <a:r>
            <a:rPr lang="en-US"/>
            <a:t>You should have set up an unemployment insurance account with the GADOL into which your contributions are paid. </a:t>
          </a:r>
        </a:p>
      </dgm:t>
    </dgm:pt>
    <dgm:pt modelId="{A252AE0F-E438-40DD-A72A-20A8716EB3C3}" type="parTrans" cxnId="{3CA4DC1F-1687-48CF-B37B-E7C6FD1D81EC}">
      <dgm:prSet/>
      <dgm:spPr/>
      <dgm:t>
        <a:bodyPr/>
        <a:lstStyle/>
        <a:p>
          <a:endParaRPr lang="en-US"/>
        </a:p>
      </dgm:t>
    </dgm:pt>
    <dgm:pt modelId="{AA774379-C153-4DE2-B4D3-E397FC3B72AF}" type="sibTrans" cxnId="{3CA4DC1F-1687-48CF-B37B-E7C6FD1D81EC}">
      <dgm:prSet/>
      <dgm:spPr/>
      <dgm:t>
        <a:bodyPr/>
        <a:lstStyle/>
        <a:p>
          <a:endParaRPr lang="en-US"/>
        </a:p>
      </dgm:t>
    </dgm:pt>
    <dgm:pt modelId="{8DF81D94-771C-4B69-96B3-76B912D0C915}" type="pres">
      <dgm:prSet presAssocID="{8F6C2FFC-207E-4CFB-8830-A68412C7EEC0}" presName="linear" presStyleCnt="0">
        <dgm:presLayoutVars>
          <dgm:animLvl val="lvl"/>
          <dgm:resizeHandles val="exact"/>
        </dgm:presLayoutVars>
      </dgm:prSet>
      <dgm:spPr/>
    </dgm:pt>
    <dgm:pt modelId="{1EC15427-59EF-4709-9478-9A47F67E868C}" type="pres">
      <dgm:prSet presAssocID="{21F4E1CE-F61F-4EBB-96BE-51D9BCF4A3E6}" presName="parentText" presStyleLbl="node1" presStyleIdx="0" presStyleCnt="5">
        <dgm:presLayoutVars>
          <dgm:chMax val="0"/>
          <dgm:bulletEnabled val="1"/>
        </dgm:presLayoutVars>
      </dgm:prSet>
      <dgm:spPr/>
    </dgm:pt>
    <dgm:pt modelId="{7E0489B8-35A7-4148-9395-196476C66912}" type="pres">
      <dgm:prSet presAssocID="{1933A3CB-02B1-410B-8FF6-43B0567126C2}" presName="spacer" presStyleCnt="0"/>
      <dgm:spPr/>
    </dgm:pt>
    <dgm:pt modelId="{0228D279-C031-4A95-93C5-D2AB3D6D2195}" type="pres">
      <dgm:prSet presAssocID="{6F5B3AE0-942A-475F-949D-C61D8B11875C}" presName="parentText" presStyleLbl="node1" presStyleIdx="1" presStyleCnt="5">
        <dgm:presLayoutVars>
          <dgm:chMax val="0"/>
          <dgm:bulletEnabled val="1"/>
        </dgm:presLayoutVars>
      </dgm:prSet>
      <dgm:spPr/>
    </dgm:pt>
    <dgm:pt modelId="{E907CE0B-DF83-468B-83F2-6BAB8940F985}" type="pres">
      <dgm:prSet presAssocID="{DC57C536-F445-4949-B6E5-DF1D301C93CB}" presName="spacer" presStyleCnt="0"/>
      <dgm:spPr/>
    </dgm:pt>
    <dgm:pt modelId="{268B92DA-77E5-4FA4-A303-459EF6EE99A7}" type="pres">
      <dgm:prSet presAssocID="{555AB138-A276-4A12-8666-E48CBF5BA421}" presName="parentText" presStyleLbl="node1" presStyleIdx="2" presStyleCnt="5">
        <dgm:presLayoutVars>
          <dgm:chMax val="0"/>
          <dgm:bulletEnabled val="1"/>
        </dgm:presLayoutVars>
      </dgm:prSet>
      <dgm:spPr/>
    </dgm:pt>
    <dgm:pt modelId="{CB66D3EE-211C-4517-B7D9-E1C84DF3ABA6}" type="pres">
      <dgm:prSet presAssocID="{CD50F81C-3CD8-43B1-8DCB-4173735F4AA8}" presName="spacer" presStyleCnt="0"/>
      <dgm:spPr/>
    </dgm:pt>
    <dgm:pt modelId="{DBA83561-0E00-4FCC-A81B-05F25C015A6C}" type="pres">
      <dgm:prSet presAssocID="{8B50AB5E-54B2-4DEE-BEA4-8079812169CA}" presName="parentText" presStyleLbl="node1" presStyleIdx="3" presStyleCnt="5">
        <dgm:presLayoutVars>
          <dgm:chMax val="0"/>
          <dgm:bulletEnabled val="1"/>
        </dgm:presLayoutVars>
      </dgm:prSet>
      <dgm:spPr/>
    </dgm:pt>
    <dgm:pt modelId="{FA0021A0-56E8-4782-938E-991D41BE2A1B}" type="pres">
      <dgm:prSet presAssocID="{48FE1757-8F01-4A37-B8B9-A3CF6F988979}" presName="spacer" presStyleCnt="0"/>
      <dgm:spPr/>
    </dgm:pt>
    <dgm:pt modelId="{40A7B21B-FAD8-4376-9074-5CAEFCBA670E}" type="pres">
      <dgm:prSet presAssocID="{3AD6EB3A-9443-4C0D-B907-F1B638D9696B}" presName="parentText" presStyleLbl="node1" presStyleIdx="4" presStyleCnt="5">
        <dgm:presLayoutVars>
          <dgm:chMax val="0"/>
          <dgm:bulletEnabled val="1"/>
        </dgm:presLayoutVars>
      </dgm:prSet>
      <dgm:spPr/>
    </dgm:pt>
  </dgm:ptLst>
  <dgm:cxnLst>
    <dgm:cxn modelId="{2FD38303-9C92-4907-86CB-68C7AD90B6F5}" type="presOf" srcId="{555AB138-A276-4A12-8666-E48CBF5BA421}" destId="{268B92DA-77E5-4FA4-A303-459EF6EE99A7}" srcOrd="0" destOrd="0" presId="urn:microsoft.com/office/officeart/2005/8/layout/vList2"/>
    <dgm:cxn modelId="{3CA4DC1F-1687-48CF-B37B-E7C6FD1D81EC}" srcId="{8F6C2FFC-207E-4CFB-8830-A68412C7EEC0}" destId="{3AD6EB3A-9443-4C0D-B907-F1B638D9696B}" srcOrd="4" destOrd="0" parTransId="{A252AE0F-E438-40DD-A72A-20A8716EB3C3}" sibTransId="{AA774379-C153-4DE2-B4D3-E397FC3B72AF}"/>
    <dgm:cxn modelId="{C6253868-5117-4C8A-AC40-8F9C24A6BDFE}" type="presOf" srcId="{8F6C2FFC-207E-4CFB-8830-A68412C7EEC0}" destId="{8DF81D94-771C-4B69-96B3-76B912D0C915}" srcOrd="0" destOrd="0" presId="urn:microsoft.com/office/officeart/2005/8/layout/vList2"/>
    <dgm:cxn modelId="{55ED4552-91EA-447E-B69F-2038DF35090C}" srcId="{8F6C2FFC-207E-4CFB-8830-A68412C7EEC0}" destId="{555AB138-A276-4A12-8666-E48CBF5BA421}" srcOrd="2" destOrd="0" parTransId="{04054394-03C8-454C-BA59-1342F96D7540}" sibTransId="{CD50F81C-3CD8-43B1-8DCB-4173735F4AA8}"/>
    <dgm:cxn modelId="{409BBF56-E789-4971-9B51-A89555F172C7}" type="presOf" srcId="{8B50AB5E-54B2-4DEE-BEA4-8079812169CA}" destId="{DBA83561-0E00-4FCC-A81B-05F25C015A6C}" srcOrd="0" destOrd="0" presId="urn:microsoft.com/office/officeart/2005/8/layout/vList2"/>
    <dgm:cxn modelId="{590A927E-5FFB-4BA6-90E2-FE79CEE6466C}" srcId="{8F6C2FFC-207E-4CFB-8830-A68412C7EEC0}" destId="{8B50AB5E-54B2-4DEE-BEA4-8079812169CA}" srcOrd="3" destOrd="0" parTransId="{9BEF79AB-6465-44DB-827F-5A1C51D7448B}" sibTransId="{48FE1757-8F01-4A37-B8B9-A3CF6F988979}"/>
    <dgm:cxn modelId="{AE87758A-23B4-4521-9959-5BD2B0B4B91F}" srcId="{8F6C2FFC-207E-4CFB-8830-A68412C7EEC0}" destId="{6F5B3AE0-942A-475F-949D-C61D8B11875C}" srcOrd="1" destOrd="0" parTransId="{56DEBCE7-AFA6-4C19-9D55-AF2226D04E93}" sibTransId="{DC57C536-F445-4949-B6E5-DF1D301C93CB}"/>
    <dgm:cxn modelId="{5BD540A8-2199-4FA6-83B3-E97986F0DD55}" type="presOf" srcId="{21F4E1CE-F61F-4EBB-96BE-51D9BCF4A3E6}" destId="{1EC15427-59EF-4709-9478-9A47F67E868C}" srcOrd="0" destOrd="0" presId="urn:microsoft.com/office/officeart/2005/8/layout/vList2"/>
    <dgm:cxn modelId="{2B4A74B0-7365-4EE8-88E2-A0AE34FD541C}" type="presOf" srcId="{3AD6EB3A-9443-4C0D-B907-F1B638D9696B}" destId="{40A7B21B-FAD8-4376-9074-5CAEFCBA670E}" srcOrd="0" destOrd="0" presId="urn:microsoft.com/office/officeart/2005/8/layout/vList2"/>
    <dgm:cxn modelId="{BF5C7FCB-5180-4ADC-80AB-456BC29C8457}" type="presOf" srcId="{6F5B3AE0-942A-475F-949D-C61D8B11875C}" destId="{0228D279-C031-4A95-93C5-D2AB3D6D2195}" srcOrd="0" destOrd="0" presId="urn:microsoft.com/office/officeart/2005/8/layout/vList2"/>
    <dgm:cxn modelId="{C87DB3D4-6DC5-4D83-84F9-69BAA4886A02}" srcId="{8F6C2FFC-207E-4CFB-8830-A68412C7EEC0}" destId="{21F4E1CE-F61F-4EBB-96BE-51D9BCF4A3E6}" srcOrd="0" destOrd="0" parTransId="{D778F8D9-5699-4532-8DD9-65B330767D5B}" sibTransId="{1933A3CB-02B1-410B-8FF6-43B0567126C2}"/>
    <dgm:cxn modelId="{C029DC01-2EDF-473E-86AC-9D68D4AB0F16}" type="presParOf" srcId="{8DF81D94-771C-4B69-96B3-76B912D0C915}" destId="{1EC15427-59EF-4709-9478-9A47F67E868C}" srcOrd="0" destOrd="0" presId="urn:microsoft.com/office/officeart/2005/8/layout/vList2"/>
    <dgm:cxn modelId="{9E4BD438-08BB-4562-A9FB-E26895B1F7F3}" type="presParOf" srcId="{8DF81D94-771C-4B69-96B3-76B912D0C915}" destId="{7E0489B8-35A7-4148-9395-196476C66912}" srcOrd="1" destOrd="0" presId="urn:microsoft.com/office/officeart/2005/8/layout/vList2"/>
    <dgm:cxn modelId="{624573BB-3500-4094-96E7-1D6D13056E9F}" type="presParOf" srcId="{8DF81D94-771C-4B69-96B3-76B912D0C915}" destId="{0228D279-C031-4A95-93C5-D2AB3D6D2195}" srcOrd="2" destOrd="0" presId="urn:microsoft.com/office/officeart/2005/8/layout/vList2"/>
    <dgm:cxn modelId="{47FA87CD-3D65-454C-A4BD-8479FA2D81B8}" type="presParOf" srcId="{8DF81D94-771C-4B69-96B3-76B912D0C915}" destId="{E907CE0B-DF83-468B-83F2-6BAB8940F985}" srcOrd="3" destOrd="0" presId="urn:microsoft.com/office/officeart/2005/8/layout/vList2"/>
    <dgm:cxn modelId="{D6EDB8E2-8D97-4C1F-8DBC-D3B702979EC5}" type="presParOf" srcId="{8DF81D94-771C-4B69-96B3-76B912D0C915}" destId="{268B92DA-77E5-4FA4-A303-459EF6EE99A7}" srcOrd="4" destOrd="0" presId="urn:microsoft.com/office/officeart/2005/8/layout/vList2"/>
    <dgm:cxn modelId="{7DD08244-5F9B-461A-9A42-2321D233EECD}" type="presParOf" srcId="{8DF81D94-771C-4B69-96B3-76B912D0C915}" destId="{CB66D3EE-211C-4517-B7D9-E1C84DF3ABA6}" srcOrd="5" destOrd="0" presId="urn:microsoft.com/office/officeart/2005/8/layout/vList2"/>
    <dgm:cxn modelId="{DEEEC065-E933-4BDA-8694-078BE3D8D1C6}" type="presParOf" srcId="{8DF81D94-771C-4B69-96B3-76B912D0C915}" destId="{DBA83561-0E00-4FCC-A81B-05F25C015A6C}" srcOrd="6" destOrd="0" presId="urn:microsoft.com/office/officeart/2005/8/layout/vList2"/>
    <dgm:cxn modelId="{C38D3278-9B1C-413C-ADD3-93638803F852}" type="presParOf" srcId="{8DF81D94-771C-4B69-96B3-76B912D0C915}" destId="{FA0021A0-56E8-4782-938E-991D41BE2A1B}" srcOrd="7" destOrd="0" presId="urn:microsoft.com/office/officeart/2005/8/layout/vList2"/>
    <dgm:cxn modelId="{7F1201FB-8B59-4CD9-8A48-D33CEB4A93A6}" type="presParOf" srcId="{8DF81D94-771C-4B69-96B3-76B912D0C915}" destId="{40A7B21B-FAD8-4376-9074-5CAEFCBA670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815FC7-A35E-4D5C-9361-A478286302E6}"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C6198C6-552F-4CDC-87EA-F3E4FEBDEE70}">
      <dgm:prSet/>
      <dgm:spPr>
        <a:solidFill>
          <a:schemeClr val="accent6">
            <a:lumMod val="75000"/>
          </a:schemeClr>
        </a:solidFill>
      </dgm:spPr>
      <dgm:t>
        <a:bodyPr/>
        <a:lstStyle/>
        <a:p>
          <a:r>
            <a:rPr lang="en-US" b="1" dirty="0"/>
            <a:t>Employees who are temporarily laid off or have reduced hours because of lack of work due to COVID-19</a:t>
          </a:r>
        </a:p>
      </dgm:t>
    </dgm:pt>
    <dgm:pt modelId="{407DCA83-82AB-4467-A346-07BFD33AD7B6}" type="parTrans" cxnId="{3749F52A-1C15-473E-BE72-9CE2624F6318}">
      <dgm:prSet/>
      <dgm:spPr/>
      <dgm:t>
        <a:bodyPr/>
        <a:lstStyle/>
        <a:p>
          <a:endParaRPr lang="en-US"/>
        </a:p>
      </dgm:t>
    </dgm:pt>
    <dgm:pt modelId="{730A6011-D803-4DEB-BD49-B3203D446CAB}" type="sibTrans" cxnId="{3749F52A-1C15-473E-BE72-9CE2624F6318}">
      <dgm:prSet/>
      <dgm:spPr/>
      <dgm:t>
        <a:bodyPr/>
        <a:lstStyle/>
        <a:p>
          <a:endParaRPr lang="en-US"/>
        </a:p>
      </dgm:t>
    </dgm:pt>
    <dgm:pt modelId="{7E83A816-0BB3-43AA-B2FD-2454BB8BD7F8}">
      <dgm:prSet/>
      <dgm:spPr/>
      <dgm:t>
        <a:bodyPr/>
        <a:lstStyle/>
        <a:p>
          <a:r>
            <a:rPr lang="en-US" b="1" dirty="0"/>
            <a:t>Employees must be expected to return to work when COVID-19 emergency ends</a:t>
          </a:r>
        </a:p>
      </dgm:t>
    </dgm:pt>
    <dgm:pt modelId="{8D1CBF72-7F63-45F3-85A4-63DD332486B5}" type="parTrans" cxnId="{B9606F1F-3854-4936-A4DD-EB6E4E18F983}">
      <dgm:prSet/>
      <dgm:spPr/>
      <dgm:t>
        <a:bodyPr/>
        <a:lstStyle/>
        <a:p>
          <a:endParaRPr lang="en-US"/>
        </a:p>
      </dgm:t>
    </dgm:pt>
    <dgm:pt modelId="{3B426C82-9138-4FB6-8E15-4544474D9EE1}" type="sibTrans" cxnId="{B9606F1F-3854-4936-A4DD-EB6E4E18F983}">
      <dgm:prSet/>
      <dgm:spPr/>
      <dgm:t>
        <a:bodyPr/>
        <a:lstStyle/>
        <a:p>
          <a:endParaRPr lang="en-US"/>
        </a:p>
      </dgm:t>
    </dgm:pt>
    <dgm:pt modelId="{41F1005A-9A47-4DA1-8872-E0B521301AA4}">
      <dgm:prSet/>
      <dgm:spPr/>
      <dgm:t>
        <a:bodyPr/>
        <a:lstStyle/>
        <a:p>
          <a:r>
            <a:rPr lang="en-US" b="1" dirty="0"/>
            <a:t>They must be U.S. citizens or non-citizens authorized to work in U.S.</a:t>
          </a:r>
        </a:p>
      </dgm:t>
    </dgm:pt>
    <dgm:pt modelId="{918A876F-3D43-49FD-B7DC-BF336CCD262A}" type="parTrans" cxnId="{E1CC3201-FBAC-43A2-9D15-B43128264DDC}">
      <dgm:prSet/>
      <dgm:spPr/>
      <dgm:t>
        <a:bodyPr/>
        <a:lstStyle/>
        <a:p>
          <a:endParaRPr lang="en-US"/>
        </a:p>
      </dgm:t>
    </dgm:pt>
    <dgm:pt modelId="{E025C81E-2E77-42A3-8550-6CC48B3AE606}" type="sibTrans" cxnId="{E1CC3201-FBAC-43A2-9D15-B43128264DDC}">
      <dgm:prSet/>
      <dgm:spPr/>
      <dgm:t>
        <a:bodyPr/>
        <a:lstStyle/>
        <a:p>
          <a:endParaRPr lang="en-US"/>
        </a:p>
      </dgm:t>
    </dgm:pt>
    <dgm:pt modelId="{4E90AC53-4D85-4223-A3E4-7439419D4678}" type="pres">
      <dgm:prSet presAssocID="{9B815FC7-A35E-4D5C-9361-A478286302E6}" presName="Name0" presStyleCnt="0">
        <dgm:presLayoutVars>
          <dgm:dir/>
          <dgm:animLvl val="lvl"/>
          <dgm:resizeHandles val="exact"/>
        </dgm:presLayoutVars>
      </dgm:prSet>
      <dgm:spPr/>
    </dgm:pt>
    <dgm:pt modelId="{ED1B6DFC-878B-42A4-9D76-F2C4CC71BAD7}" type="pres">
      <dgm:prSet presAssocID="{41F1005A-9A47-4DA1-8872-E0B521301AA4}" presName="boxAndChildren" presStyleCnt="0"/>
      <dgm:spPr/>
    </dgm:pt>
    <dgm:pt modelId="{2C07E0C0-171B-4293-9B31-EDD1B8F739AB}" type="pres">
      <dgm:prSet presAssocID="{41F1005A-9A47-4DA1-8872-E0B521301AA4}" presName="parentTextBox" presStyleLbl="node1" presStyleIdx="0" presStyleCnt="3"/>
      <dgm:spPr/>
    </dgm:pt>
    <dgm:pt modelId="{193205DB-0E4C-4B9A-B732-516E4C372CFE}" type="pres">
      <dgm:prSet presAssocID="{3B426C82-9138-4FB6-8E15-4544474D9EE1}" presName="sp" presStyleCnt="0"/>
      <dgm:spPr/>
    </dgm:pt>
    <dgm:pt modelId="{12EDA775-DA97-4E01-A91C-5E7364743006}" type="pres">
      <dgm:prSet presAssocID="{7E83A816-0BB3-43AA-B2FD-2454BB8BD7F8}" presName="arrowAndChildren" presStyleCnt="0"/>
      <dgm:spPr/>
    </dgm:pt>
    <dgm:pt modelId="{3319540F-9C6E-4F9E-9CDA-4CF5309E1F0C}" type="pres">
      <dgm:prSet presAssocID="{7E83A816-0BB3-43AA-B2FD-2454BB8BD7F8}" presName="parentTextArrow" presStyleLbl="node1" presStyleIdx="1" presStyleCnt="3" custLinFactNeighborY="-1525"/>
      <dgm:spPr/>
    </dgm:pt>
    <dgm:pt modelId="{7E1BF96F-1C18-4D3B-99BD-FFA113B40FD6}" type="pres">
      <dgm:prSet presAssocID="{730A6011-D803-4DEB-BD49-B3203D446CAB}" presName="sp" presStyleCnt="0"/>
      <dgm:spPr/>
    </dgm:pt>
    <dgm:pt modelId="{66E71D90-44B4-41E0-B1A1-692B7B6D89DD}" type="pres">
      <dgm:prSet presAssocID="{8C6198C6-552F-4CDC-87EA-F3E4FEBDEE70}" presName="arrowAndChildren" presStyleCnt="0"/>
      <dgm:spPr/>
    </dgm:pt>
    <dgm:pt modelId="{B95A1536-2051-4E70-808C-B458E0F8048A}" type="pres">
      <dgm:prSet presAssocID="{8C6198C6-552F-4CDC-87EA-F3E4FEBDEE70}" presName="parentTextArrow" presStyleLbl="node1" presStyleIdx="2" presStyleCnt="3"/>
      <dgm:spPr/>
    </dgm:pt>
  </dgm:ptLst>
  <dgm:cxnLst>
    <dgm:cxn modelId="{E1CC3201-FBAC-43A2-9D15-B43128264DDC}" srcId="{9B815FC7-A35E-4D5C-9361-A478286302E6}" destId="{41F1005A-9A47-4DA1-8872-E0B521301AA4}" srcOrd="2" destOrd="0" parTransId="{918A876F-3D43-49FD-B7DC-BF336CCD262A}" sibTransId="{E025C81E-2E77-42A3-8550-6CC48B3AE606}"/>
    <dgm:cxn modelId="{620A100B-97CF-49D6-90CB-1D52FA238A09}" type="presOf" srcId="{8C6198C6-552F-4CDC-87EA-F3E4FEBDEE70}" destId="{B95A1536-2051-4E70-808C-B458E0F8048A}" srcOrd="0" destOrd="0" presId="urn:microsoft.com/office/officeart/2005/8/layout/process4"/>
    <dgm:cxn modelId="{B9606F1F-3854-4936-A4DD-EB6E4E18F983}" srcId="{9B815FC7-A35E-4D5C-9361-A478286302E6}" destId="{7E83A816-0BB3-43AA-B2FD-2454BB8BD7F8}" srcOrd="1" destOrd="0" parTransId="{8D1CBF72-7F63-45F3-85A4-63DD332486B5}" sibTransId="{3B426C82-9138-4FB6-8E15-4544474D9EE1}"/>
    <dgm:cxn modelId="{3749F52A-1C15-473E-BE72-9CE2624F6318}" srcId="{9B815FC7-A35E-4D5C-9361-A478286302E6}" destId="{8C6198C6-552F-4CDC-87EA-F3E4FEBDEE70}" srcOrd="0" destOrd="0" parTransId="{407DCA83-82AB-4467-A346-07BFD33AD7B6}" sibTransId="{730A6011-D803-4DEB-BD49-B3203D446CAB}"/>
    <dgm:cxn modelId="{2C2A4B5D-084D-416B-A350-696AB5F17527}" type="presOf" srcId="{7E83A816-0BB3-43AA-B2FD-2454BB8BD7F8}" destId="{3319540F-9C6E-4F9E-9CDA-4CF5309E1F0C}" srcOrd="0" destOrd="0" presId="urn:microsoft.com/office/officeart/2005/8/layout/process4"/>
    <dgm:cxn modelId="{B593B286-67EE-4550-B7F2-4B6E6852B2EC}" type="presOf" srcId="{9B815FC7-A35E-4D5C-9361-A478286302E6}" destId="{4E90AC53-4D85-4223-A3E4-7439419D4678}" srcOrd="0" destOrd="0" presId="urn:microsoft.com/office/officeart/2005/8/layout/process4"/>
    <dgm:cxn modelId="{9AFF4EF9-10C9-495A-863F-5EB9EF813968}" type="presOf" srcId="{41F1005A-9A47-4DA1-8872-E0B521301AA4}" destId="{2C07E0C0-171B-4293-9B31-EDD1B8F739AB}" srcOrd="0" destOrd="0" presId="urn:microsoft.com/office/officeart/2005/8/layout/process4"/>
    <dgm:cxn modelId="{4DCB3584-22E1-4CE9-823C-4240C22C2D47}" type="presParOf" srcId="{4E90AC53-4D85-4223-A3E4-7439419D4678}" destId="{ED1B6DFC-878B-42A4-9D76-F2C4CC71BAD7}" srcOrd="0" destOrd="0" presId="urn:microsoft.com/office/officeart/2005/8/layout/process4"/>
    <dgm:cxn modelId="{7944E36C-3945-44D4-AB10-0908424E1FEE}" type="presParOf" srcId="{ED1B6DFC-878B-42A4-9D76-F2C4CC71BAD7}" destId="{2C07E0C0-171B-4293-9B31-EDD1B8F739AB}" srcOrd="0" destOrd="0" presId="urn:microsoft.com/office/officeart/2005/8/layout/process4"/>
    <dgm:cxn modelId="{E68259B1-6400-4988-98F3-D7844C4A62F9}" type="presParOf" srcId="{4E90AC53-4D85-4223-A3E4-7439419D4678}" destId="{193205DB-0E4C-4B9A-B732-516E4C372CFE}" srcOrd="1" destOrd="0" presId="urn:microsoft.com/office/officeart/2005/8/layout/process4"/>
    <dgm:cxn modelId="{EF57D3AF-1922-4333-B4E3-4E3649149366}" type="presParOf" srcId="{4E90AC53-4D85-4223-A3E4-7439419D4678}" destId="{12EDA775-DA97-4E01-A91C-5E7364743006}" srcOrd="2" destOrd="0" presId="urn:microsoft.com/office/officeart/2005/8/layout/process4"/>
    <dgm:cxn modelId="{297C6413-D050-4057-9E81-6E167FB1F46F}" type="presParOf" srcId="{12EDA775-DA97-4E01-A91C-5E7364743006}" destId="{3319540F-9C6E-4F9E-9CDA-4CF5309E1F0C}" srcOrd="0" destOrd="0" presId="urn:microsoft.com/office/officeart/2005/8/layout/process4"/>
    <dgm:cxn modelId="{EBFFFC26-686F-442F-BB77-685F8E9EFD89}" type="presParOf" srcId="{4E90AC53-4D85-4223-A3E4-7439419D4678}" destId="{7E1BF96F-1C18-4D3B-99BD-FFA113B40FD6}" srcOrd="3" destOrd="0" presId="urn:microsoft.com/office/officeart/2005/8/layout/process4"/>
    <dgm:cxn modelId="{797B1F10-F570-4AA6-ADA3-A0E26C5F6806}" type="presParOf" srcId="{4E90AC53-4D85-4223-A3E4-7439419D4678}" destId="{66E71D90-44B4-41E0-B1A1-692B7B6D89DD}" srcOrd="4" destOrd="0" presId="urn:microsoft.com/office/officeart/2005/8/layout/process4"/>
    <dgm:cxn modelId="{FB2976E1-E4EA-4627-A7DC-013C6D026FB7}" type="presParOf" srcId="{66E71D90-44B4-41E0-B1A1-692B7B6D89DD}" destId="{B95A1536-2051-4E70-808C-B458E0F8048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44474-40CA-4DE8-8ECC-8C5CE997D9F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B822DBE-D140-41AE-B73F-DFF9D281E074}">
      <dgm:prSet/>
      <dgm:spPr/>
      <dgm:t>
        <a:bodyPr/>
        <a:lstStyle/>
        <a:p>
          <a:r>
            <a:rPr lang="en-US" b="1" dirty="0"/>
            <a:t>Maximum benefits available are $365/week for up to 26 weeks under Georgia enhanced benefits</a:t>
          </a:r>
        </a:p>
      </dgm:t>
    </dgm:pt>
    <dgm:pt modelId="{EEEA96F6-5A99-42C0-B87F-63F22DB0C1D6}" type="parTrans" cxnId="{06DC42EE-2FD2-4C19-A500-8EAACCE4B4C8}">
      <dgm:prSet/>
      <dgm:spPr/>
      <dgm:t>
        <a:bodyPr/>
        <a:lstStyle/>
        <a:p>
          <a:endParaRPr lang="en-US"/>
        </a:p>
      </dgm:t>
    </dgm:pt>
    <dgm:pt modelId="{B509DA49-AE32-4518-BCFE-1AEC70DC1C08}" type="sibTrans" cxnId="{06DC42EE-2FD2-4C19-A500-8EAACCE4B4C8}">
      <dgm:prSet/>
      <dgm:spPr/>
      <dgm:t>
        <a:bodyPr/>
        <a:lstStyle/>
        <a:p>
          <a:endParaRPr lang="en-US"/>
        </a:p>
      </dgm:t>
    </dgm:pt>
    <dgm:pt modelId="{0CC039BF-BC1E-47E8-8CD8-4A8546E29711}">
      <dgm:prSet/>
      <dgm:spPr/>
      <dgm:t>
        <a:bodyPr/>
        <a:lstStyle/>
        <a:p>
          <a:r>
            <a:rPr lang="en-US" b="1" dirty="0"/>
            <a:t>Under the CARES Act, workers get an additional 13 weeks - up to 39 total weeks of benefits</a:t>
          </a:r>
        </a:p>
      </dgm:t>
    </dgm:pt>
    <dgm:pt modelId="{4B0C9CF3-FE85-40F3-865C-3626FA93EF3E}" type="parTrans" cxnId="{EB5460D6-CCEC-406F-8B5F-61591C9C121F}">
      <dgm:prSet/>
      <dgm:spPr/>
      <dgm:t>
        <a:bodyPr/>
        <a:lstStyle/>
        <a:p>
          <a:endParaRPr lang="en-US"/>
        </a:p>
      </dgm:t>
    </dgm:pt>
    <dgm:pt modelId="{D1E9EC20-9527-49C2-A9D2-3A5C67652081}" type="sibTrans" cxnId="{EB5460D6-CCEC-406F-8B5F-61591C9C121F}">
      <dgm:prSet/>
      <dgm:spPr/>
      <dgm:t>
        <a:bodyPr/>
        <a:lstStyle/>
        <a:p>
          <a:endParaRPr lang="en-US"/>
        </a:p>
      </dgm:t>
    </dgm:pt>
    <dgm:pt modelId="{F9F3A3DE-6DE8-40E0-BC72-881298C30561}">
      <dgm:prSet/>
      <dgm:spPr/>
      <dgm:t>
        <a:bodyPr/>
        <a:lstStyle/>
        <a:p>
          <a:r>
            <a:rPr lang="en-US" b="1" dirty="0"/>
            <a:t>For persons who are still working but at reduced pay, earnings of $300 or less will not be deducted from the weekly benefit amount.  Any earnings over $300 will be deducted from the maximum weekly benefit amount</a:t>
          </a:r>
        </a:p>
      </dgm:t>
    </dgm:pt>
    <dgm:pt modelId="{BE8F2558-BED2-40EF-9177-FED30393C5FB}" type="parTrans" cxnId="{F09CF2DA-8428-4F60-93B4-5911914EAD7B}">
      <dgm:prSet/>
      <dgm:spPr/>
      <dgm:t>
        <a:bodyPr/>
        <a:lstStyle/>
        <a:p>
          <a:endParaRPr lang="en-US"/>
        </a:p>
      </dgm:t>
    </dgm:pt>
    <dgm:pt modelId="{E41FD9B6-D59F-4191-8BA0-0FA2006B8494}" type="sibTrans" cxnId="{F09CF2DA-8428-4F60-93B4-5911914EAD7B}">
      <dgm:prSet/>
      <dgm:spPr/>
      <dgm:t>
        <a:bodyPr/>
        <a:lstStyle/>
        <a:p>
          <a:endParaRPr lang="en-US"/>
        </a:p>
      </dgm:t>
    </dgm:pt>
    <dgm:pt modelId="{72A0016F-2485-4ADE-B70B-CB3A84B257E5}" type="pres">
      <dgm:prSet presAssocID="{53644474-40CA-4DE8-8ECC-8C5CE997D9FA}" presName="linear" presStyleCnt="0">
        <dgm:presLayoutVars>
          <dgm:animLvl val="lvl"/>
          <dgm:resizeHandles val="exact"/>
        </dgm:presLayoutVars>
      </dgm:prSet>
      <dgm:spPr/>
    </dgm:pt>
    <dgm:pt modelId="{ABB432C0-3425-4572-BA1D-D688E1BA5499}" type="pres">
      <dgm:prSet presAssocID="{AB822DBE-D140-41AE-B73F-DFF9D281E074}" presName="parentText" presStyleLbl="node1" presStyleIdx="0" presStyleCnt="3">
        <dgm:presLayoutVars>
          <dgm:chMax val="0"/>
          <dgm:bulletEnabled val="1"/>
        </dgm:presLayoutVars>
      </dgm:prSet>
      <dgm:spPr/>
    </dgm:pt>
    <dgm:pt modelId="{36707D08-597A-42AB-AB26-7FBCF9FA3714}" type="pres">
      <dgm:prSet presAssocID="{B509DA49-AE32-4518-BCFE-1AEC70DC1C08}" presName="spacer" presStyleCnt="0"/>
      <dgm:spPr/>
    </dgm:pt>
    <dgm:pt modelId="{57759C79-B9A6-4A8B-99AC-ED15BF973E91}" type="pres">
      <dgm:prSet presAssocID="{0CC039BF-BC1E-47E8-8CD8-4A8546E29711}" presName="parentText" presStyleLbl="node1" presStyleIdx="1" presStyleCnt="3">
        <dgm:presLayoutVars>
          <dgm:chMax val="0"/>
          <dgm:bulletEnabled val="1"/>
        </dgm:presLayoutVars>
      </dgm:prSet>
      <dgm:spPr/>
    </dgm:pt>
    <dgm:pt modelId="{4757C0A9-D3FA-4999-9DA7-AC38F119D1EC}" type="pres">
      <dgm:prSet presAssocID="{D1E9EC20-9527-49C2-A9D2-3A5C67652081}" presName="spacer" presStyleCnt="0"/>
      <dgm:spPr/>
    </dgm:pt>
    <dgm:pt modelId="{7780E358-79BF-490D-83AD-4F0818E45F81}" type="pres">
      <dgm:prSet presAssocID="{F9F3A3DE-6DE8-40E0-BC72-881298C30561}" presName="parentText" presStyleLbl="node1" presStyleIdx="2" presStyleCnt="3">
        <dgm:presLayoutVars>
          <dgm:chMax val="0"/>
          <dgm:bulletEnabled val="1"/>
        </dgm:presLayoutVars>
      </dgm:prSet>
      <dgm:spPr/>
    </dgm:pt>
  </dgm:ptLst>
  <dgm:cxnLst>
    <dgm:cxn modelId="{4B7F6A9F-4404-4C38-B420-D020F098C2D9}" type="presOf" srcId="{F9F3A3DE-6DE8-40E0-BC72-881298C30561}" destId="{7780E358-79BF-490D-83AD-4F0818E45F81}" srcOrd="0" destOrd="0" presId="urn:microsoft.com/office/officeart/2005/8/layout/vList2"/>
    <dgm:cxn modelId="{B421A8BD-F4D4-455E-AA1F-E6B786FF2FAB}" type="presOf" srcId="{53644474-40CA-4DE8-8ECC-8C5CE997D9FA}" destId="{72A0016F-2485-4ADE-B70B-CB3A84B257E5}" srcOrd="0" destOrd="0" presId="urn:microsoft.com/office/officeart/2005/8/layout/vList2"/>
    <dgm:cxn modelId="{26F686C1-D48B-47B4-BBED-1EBCE0D92771}" type="presOf" srcId="{0CC039BF-BC1E-47E8-8CD8-4A8546E29711}" destId="{57759C79-B9A6-4A8B-99AC-ED15BF973E91}" srcOrd="0" destOrd="0" presId="urn:microsoft.com/office/officeart/2005/8/layout/vList2"/>
    <dgm:cxn modelId="{A366C4D2-DF20-4EB6-B20F-F9EEC32C932E}" type="presOf" srcId="{AB822DBE-D140-41AE-B73F-DFF9D281E074}" destId="{ABB432C0-3425-4572-BA1D-D688E1BA5499}" srcOrd="0" destOrd="0" presId="urn:microsoft.com/office/officeart/2005/8/layout/vList2"/>
    <dgm:cxn modelId="{EB5460D6-CCEC-406F-8B5F-61591C9C121F}" srcId="{53644474-40CA-4DE8-8ECC-8C5CE997D9FA}" destId="{0CC039BF-BC1E-47E8-8CD8-4A8546E29711}" srcOrd="1" destOrd="0" parTransId="{4B0C9CF3-FE85-40F3-865C-3626FA93EF3E}" sibTransId="{D1E9EC20-9527-49C2-A9D2-3A5C67652081}"/>
    <dgm:cxn modelId="{F09CF2DA-8428-4F60-93B4-5911914EAD7B}" srcId="{53644474-40CA-4DE8-8ECC-8C5CE997D9FA}" destId="{F9F3A3DE-6DE8-40E0-BC72-881298C30561}" srcOrd="2" destOrd="0" parTransId="{BE8F2558-BED2-40EF-9177-FED30393C5FB}" sibTransId="{E41FD9B6-D59F-4191-8BA0-0FA2006B8494}"/>
    <dgm:cxn modelId="{06DC42EE-2FD2-4C19-A500-8EAACCE4B4C8}" srcId="{53644474-40CA-4DE8-8ECC-8C5CE997D9FA}" destId="{AB822DBE-D140-41AE-B73F-DFF9D281E074}" srcOrd="0" destOrd="0" parTransId="{EEEA96F6-5A99-42C0-B87F-63F22DB0C1D6}" sibTransId="{B509DA49-AE32-4518-BCFE-1AEC70DC1C08}"/>
    <dgm:cxn modelId="{746356C5-C9E3-4A36-8A02-C17D8D6893BB}" type="presParOf" srcId="{72A0016F-2485-4ADE-B70B-CB3A84B257E5}" destId="{ABB432C0-3425-4572-BA1D-D688E1BA5499}" srcOrd="0" destOrd="0" presId="urn:microsoft.com/office/officeart/2005/8/layout/vList2"/>
    <dgm:cxn modelId="{458A7B6F-6481-451F-8C56-C3D3F6C8B319}" type="presParOf" srcId="{72A0016F-2485-4ADE-B70B-CB3A84B257E5}" destId="{36707D08-597A-42AB-AB26-7FBCF9FA3714}" srcOrd="1" destOrd="0" presId="urn:microsoft.com/office/officeart/2005/8/layout/vList2"/>
    <dgm:cxn modelId="{B9B4588E-1C09-4499-B98A-8742A78E75DA}" type="presParOf" srcId="{72A0016F-2485-4ADE-B70B-CB3A84B257E5}" destId="{57759C79-B9A6-4A8B-99AC-ED15BF973E91}" srcOrd="2" destOrd="0" presId="urn:microsoft.com/office/officeart/2005/8/layout/vList2"/>
    <dgm:cxn modelId="{A82C33DD-D572-4DFE-A06E-91FBA3A18D0D}" type="presParOf" srcId="{72A0016F-2485-4ADE-B70B-CB3A84B257E5}" destId="{4757C0A9-D3FA-4999-9DA7-AC38F119D1EC}" srcOrd="3" destOrd="0" presId="urn:microsoft.com/office/officeart/2005/8/layout/vList2"/>
    <dgm:cxn modelId="{23768D8C-A006-4CFC-BFE5-E8A25BBFCA69}" type="presParOf" srcId="{72A0016F-2485-4ADE-B70B-CB3A84B257E5}" destId="{7780E358-79BF-490D-83AD-4F0818E45F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15427-59EF-4709-9478-9A47F67E868C}">
      <dsp:nvSpPr>
        <dsp:cNvPr id="0" name=""/>
        <dsp:cNvSpPr/>
      </dsp:nvSpPr>
      <dsp:spPr>
        <a:xfrm>
          <a:off x="0" y="72072"/>
          <a:ext cx="10515600"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Unemployment benefits are cash payments to workers who are no longer employed by you “through no fault of their own.” </a:t>
          </a:r>
        </a:p>
      </dsp:txBody>
      <dsp:txXfrm>
        <a:off x="38838" y="110910"/>
        <a:ext cx="10437924" cy="717924"/>
      </dsp:txXfrm>
    </dsp:sp>
    <dsp:sp modelId="{0228D279-C031-4A95-93C5-D2AB3D6D2195}">
      <dsp:nvSpPr>
        <dsp:cNvPr id="0" name=""/>
        <dsp:cNvSpPr/>
      </dsp:nvSpPr>
      <dsp:spPr>
        <a:xfrm>
          <a:off x="0" y="925272"/>
          <a:ext cx="10515600" cy="7956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Typically, benefits are fully funded by taxes paid by employers into an Unemployment Insurance Trust Fund.</a:t>
          </a:r>
        </a:p>
      </dsp:txBody>
      <dsp:txXfrm>
        <a:off x="38838" y="964110"/>
        <a:ext cx="10437924" cy="717924"/>
      </dsp:txXfrm>
    </dsp:sp>
    <dsp:sp modelId="{268B92DA-77E5-4FA4-A303-459EF6EE99A7}">
      <dsp:nvSpPr>
        <dsp:cNvPr id="0" name=""/>
        <dsp:cNvSpPr/>
      </dsp:nvSpPr>
      <dsp:spPr>
        <a:xfrm>
          <a:off x="0" y="1778472"/>
          <a:ext cx="10515600" cy="795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employers have some obligations under the unemployment security laws, but not all are required to pay taxes into the system.  </a:t>
          </a:r>
        </a:p>
      </dsp:txBody>
      <dsp:txXfrm>
        <a:off x="38838" y="1817310"/>
        <a:ext cx="10437924" cy="717924"/>
      </dsp:txXfrm>
    </dsp:sp>
    <dsp:sp modelId="{DBA83561-0E00-4FCC-A81B-05F25C015A6C}">
      <dsp:nvSpPr>
        <dsp:cNvPr id="0" name=""/>
        <dsp:cNvSpPr/>
      </dsp:nvSpPr>
      <dsp:spPr>
        <a:xfrm>
          <a:off x="0" y="2631672"/>
          <a:ext cx="10515600" cy="79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Your employer status determines whether and how much you are required to pay into the GA unemployment system. </a:t>
          </a:r>
        </a:p>
      </dsp:txBody>
      <dsp:txXfrm>
        <a:off x="38838" y="2670510"/>
        <a:ext cx="10437924" cy="717924"/>
      </dsp:txXfrm>
    </dsp:sp>
    <dsp:sp modelId="{40A7B21B-FAD8-4376-9074-5CAEFCBA670E}">
      <dsp:nvSpPr>
        <dsp:cNvPr id="0" name=""/>
        <dsp:cNvSpPr/>
      </dsp:nvSpPr>
      <dsp:spPr>
        <a:xfrm>
          <a:off x="0" y="3484872"/>
          <a:ext cx="10515600" cy="7956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should have set up an unemployment insurance account with the GADOL into which your contributions are paid. </a:t>
          </a:r>
        </a:p>
      </dsp:txBody>
      <dsp:txXfrm>
        <a:off x="38838" y="3523710"/>
        <a:ext cx="10437924"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7E0C0-171B-4293-9B31-EDD1B8F739AB}">
      <dsp:nvSpPr>
        <dsp:cNvPr id="0" name=""/>
        <dsp:cNvSpPr/>
      </dsp:nvSpPr>
      <dsp:spPr>
        <a:xfrm>
          <a:off x="0" y="3362716"/>
          <a:ext cx="10817224" cy="1103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They must be U.S. citizens or non-citizens authorized to work in U.S.</a:t>
          </a:r>
        </a:p>
      </dsp:txBody>
      <dsp:txXfrm>
        <a:off x="0" y="3362716"/>
        <a:ext cx="10817224" cy="1103718"/>
      </dsp:txXfrm>
    </dsp:sp>
    <dsp:sp modelId="{3319540F-9C6E-4F9E-9CDA-4CF5309E1F0C}">
      <dsp:nvSpPr>
        <dsp:cNvPr id="0" name=""/>
        <dsp:cNvSpPr/>
      </dsp:nvSpPr>
      <dsp:spPr>
        <a:xfrm rot="10800000">
          <a:off x="0" y="1655865"/>
          <a:ext cx="10817224" cy="1697519"/>
        </a:xfrm>
        <a:prstGeom prst="upArrowCallout">
          <a:avLst/>
        </a:prstGeom>
        <a:solidFill>
          <a:schemeClr val="accent5">
            <a:hueOff val="-7902786"/>
            <a:satOff val="22886"/>
            <a:lumOff val="1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Employees must be expected to return to work when COVID-19 emergency ends</a:t>
          </a:r>
        </a:p>
      </dsp:txBody>
      <dsp:txXfrm rot="10800000">
        <a:off x="0" y="1655865"/>
        <a:ext cx="10817224" cy="1102997"/>
      </dsp:txXfrm>
    </dsp:sp>
    <dsp:sp modelId="{B95A1536-2051-4E70-808C-B458E0F8048A}">
      <dsp:nvSpPr>
        <dsp:cNvPr id="0" name=""/>
        <dsp:cNvSpPr/>
      </dsp:nvSpPr>
      <dsp:spPr>
        <a:xfrm rot="10800000">
          <a:off x="0" y="789"/>
          <a:ext cx="10817224" cy="1697519"/>
        </a:xfrm>
        <a:prstGeom prst="upArrowCallou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b="1" kern="1200" dirty="0"/>
            <a:t>Employees who are temporarily laid off or have reduced hours because of lack of work due to COVID-19</a:t>
          </a:r>
        </a:p>
      </dsp:txBody>
      <dsp:txXfrm rot="10800000">
        <a:off x="0" y="789"/>
        <a:ext cx="10817224" cy="1102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432C0-3425-4572-BA1D-D688E1BA5499}">
      <dsp:nvSpPr>
        <dsp:cNvPr id="0" name=""/>
        <dsp:cNvSpPr/>
      </dsp:nvSpPr>
      <dsp:spPr>
        <a:xfrm>
          <a:off x="0" y="5895"/>
          <a:ext cx="10515600"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Maximum benefits available are $365/week for up to 26 weeks under Georgia enhanced benefits</a:t>
          </a:r>
        </a:p>
      </dsp:txBody>
      <dsp:txXfrm>
        <a:off x="68270" y="74165"/>
        <a:ext cx="10379060" cy="1261975"/>
      </dsp:txXfrm>
    </dsp:sp>
    <dsp:sp modelId="{57759C79-B9A6-4A8B-99AC-ED15BF973E91}">
      <dsp:nvSpPr>
        <dsp:cNvPr id="0" name=""/>
        <dsp:cNvSpPr/>
      </dsp:nvSpPr>
      <dsp:spPr>
        <a:xfrm>
          <a:off x="0" y="1476411"/>
          <a:ext cx="10515600" cy="1398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Under the CARES Act, workers get an additional 13 weeks - up to 39 total weeks of benefits</a:t>
          </a:r>
        </a:p>
      </dsp:txBody>
      <dsp:txXfrm>
        <a:off x="68270" y="1544681"/>
        <a:ext cx="10379060" cy="1261975"/>
      </dsp:txXfrm>
    </dsp:sp>
    <dsp:sp modelId="{7780E358-79BF-490D-83AD-4F0818E45F81}">
      <dsp:nvSpPr>
        <dsp:cNvPr id="0" name=""/>
        <dsp:cNvSpPr/>
      </dsp:nvSpPr>
      <dsp:spPr>
        <a:xfrm>
          <a:off x="0" y="2946926"/>
          <a:ext cx="10515600" cy="13985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t>For persons who are still working but at reduced pay, earnings of $300 or less will not be deducted from the weekly benefit amount.  Any earnings over $300 will be deducted from the maximum weekly benefit amount</a:t>
          </a:r>
        </a:p>
      </dsp:txBody>
      <dsp:txXfrm>
        <a:off x="68270" y="3015196"/>
        <a:ext cx="103790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BE399-8C46-FA4D-99D8-A612947CBB12}"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1208E-DFFB-4D4B-ACF1-BAD28AF62538}" type="slidenum">
              <a:rPr lang="en-US" smtClean="0"/>
              <a:t>‹#›</a:t>
            </a:fld>
            <a:endParaRPr lang="en-US"/>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p:txBody>
      </p:sp>
      <p:sp>
        <p:nvSpPr>
          <p:cNvPr id="4" name="Slide Number Placeholder 3"/>
          <p:cNvSpPr>
            <a:spLocks noGrp="1"/>
          </p:cNvSpPr>
          <p:nvPr>
            <p:ph type="sldNum" sz="quarter" idx="5"/>
          </p:nvPr>
        </p:nvSpPr>
        <p:spPr/>
        <p:txBody>
          <a:bodyPr/>
          <a:lstStyle/>
          <a:p>
            <a:fld id="{4451208E-DFFB-4D4B-ACF1-BAD28AF62538}" type="slidenum">
              <a:rPr lang="en-US" smtClean="0"/>
              <a:t>1</a:t>
            </a:fld>
            <a:endParaRPr lang="en-US"/>
          </a:p>
        </p:txBody>
      </p:sp>
    </p:spTree>
    <p:extLst>
      <p:ext uri="{BB962C8B-B14F-4D97-AF65-F5344CB8AC3E}">
        <p14:creationId xmlns:p14="http://schemas.microsoft.com/office/powerpoint/2010/main" val="1260369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10</a:t>
            </a:fld>
            <a:endParaRPr lang="en-US"/>
          </a:p>
        </p:txBody>
      </p:sp>
    </p:spTree>
    <p:extLst>
      <p:ext uri="{BB962C8B-B14F-4D97-AF65-F5344CB8AC3E}">
        <p14:creationId xmlns:p14="http://schemas.microsoft.com/office/powerpoint/2010/main" val="145653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11</a:t>
            </a:fld>
            <a:endParaRPr lang="en-US"/>
          </a:p>
        </p:txBody>
      </p:sp>
    </p:spTree>
    <p:extLst>
      <p:ext uri="{BB962C8B-B14F-4D97-AF65-F5344CB8AC3E}">
        <p14:creationId xmlns:p14="http://schemas.microsoft.com/office/powerpoint/2010/main" val="84871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13</a:t>
            </a:fld>
            <a:endParaRPr lang="en-US"/>
          </a:p>
        </p:txBody>
      </p:sp>
    </p:spTree>
    <p:extLst>
      <p:ext uri="{BB962C8B-B14F-4D97-AF65-F5344CB8AC3E}">
        <p14:creationId xmlns:p14="http://schemas.microsoft.com/office/powerpoint/2010/main" val="35010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14</a:t>
            </a:fld>
            <a:endParaRPr lang="en-US"/>
          </a:p>
        </p:txBody>
      </p:sp>
    </p:spTree>
    <p:extLst>
      <p:ext uri="{BB962C8B-B14F-4D97-AF65-F5344CB8AC3E}">
        <p14:creationId xmlns:p14="http://schemas.microsoft.com/office/powerpoint/2010/main" val="212147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15</a:t>
            </a:fld>
            <a:endParaRPr lang="en-US"/>
          </a:p>
        </p:txBody>
      </p:sp>
    </p:spTree>
    <p:extLst>
      <p:ext uri="{BB962C8B-B14F-4D97-AF65-F5344CB8AC3E}">
        <p14:creationId xmlns:p14="http://schemas.microsoft.com/office/powerpoint/2010/main" val="411332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p:txBody>
      </p:sp>
      <p:sp>
        <p:nvSpPr>
          <p:cNvPr id="4" name="Slide Number Placeholder 3"/>
          <p:cNvSpPr>
            <a:spLocks noGrp="1"/>
          </p:cNvSpPr>
          <p:nvPr>
            <p:ph type="sldNum" sz="quarter" idx="5"/>
          </p:nvPr>
        </p:nvSpPr>
        <p:spPr/>
        <p:txBody>
          <a:bodyPr/>
          <a:lstStyle/>
          <a:p>
            <a:fld id="{4451208E-DFFB-4D4B-ACF1-BAD28AF62538}" type="slidenum">
              <a:rPr lang="en-US" smtClean="0"/>
              <a:t>17</a:t>
            </a:fld>
            <a:endParaRPr lang="en-US"/>
          </a:p>
        </p:txBody>
      </p:sp>
    </p:spTree>
    <p:extLst>
      <p:ext uri="{BB962C8B-B14F-4D97-AF65-F5344CB8AC3E}">
        <p14:creationId xmlns:p14="http://schemas.microsoft.com/office/powerpoint/2010/main" val="119439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Furloughs are intended to be temporary; employer anticipates the employee will return to work.  Cannot exceed 6 months; sometimes benefits can continue depending on what your carriers’ requirements are. </a:t>
            </a:r>
          </a:p>
          <a:p>
            <a:endParaRPr lang="en-US" dirty="0"/>
          </a:p>
          <a:p>
            <a:r>
              <a:rPr lang="en-US" dirty="0"/>
              <a:t>Layoffs generally are permanent. </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18</a:t>
            </a:fld>
            <a:endParaRPr lang="en-US"/>
          </a:p>
        </p:txBody>
      </p:sp>
    </p:spTree>
    <p:extLst>
      <p:ext uri="{BB962C8B-B14F-4D97-AF65-F5344CB8AC3E}">
        <p14:creationId xmlns:p14="http://schemas.microsoft.com/office/powerpoint/2010/main" val="271617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a:p>
            <a:r>
              <a:rPr lang="en-US" dirty="0"/>
              <a:t>If employees are being laid off, you will need to provide them with a GA DOL Separation Notice, that you have completely filled out for each worker.  It is GADOL Form 800.  The employee will take the form to the local DOL office in the county where they live.  They will be signed in, their paperwork entered into the system, and interviewed by an agent to be sure they are eligible for benefits and to determine how much they are entitled to receive.  They will not need to sign up for new work. </a:t>
            </a:r>
          </a:p>
          <a:p>
            <a:endParaRPr lang="en-US" dirty="0"/>
          </a:p>
          <a:p>
            <a:r>
              <a:rPr lang="en-US" dirty="0"/>
              <a:t>If employee is only partially unemployed, you the employer must submit claim to the DOL via the employer portal.  Tell your employee to head to the DOL office in her county of residence. The DOL will take care of the rest.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them to pack their patience. With the latest statewide shut down, it may take a few days to get through the lines to see a claims officer. </a:t>
            </a:r>
          </a:p>
        </p:txBody>
      </p:sp>
      <p:sp>
        <p:nvSpPr>
          <p:cNvPr id="4" name="Slide Number Placeholder 3"/>
          <p:cNvSpPr>
            <a:spLocks noGrp="1"/>
          </p:cNvSpPr>
          <p:nvPr>
            <p:ph type="sldNum" sz="quarter" idx="5"/>
          </p:nvPr>
        </p:nvSpPr>
        <p:spPr/>
        <p:txBody>
          <a:bodyPr/>
          <a:lstStyle/>
          <a:p>
            <a:fld id="{4451208E-DFFB-4D4B-ACF1-BAD28AF62538}" type="slidenum">
              <a:rPr lang="en-US" smtClean="0"/>
              <a:t>19</a:t>
            </a:fld>
            <a:endParaRPr lang="en-US"/>
          </a:p>
        </p:txBody>
      </p:sp>
    </p:spTree>
    <p:extLst>
      <p:ext uri="{BB962C8B-B14F-4D97-AF65-F5344CB8AC3E}">
        <p14:creationId xmlns:p14="http://schemas.microsoft.com/office/powerpoint/2010/main" val="155883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a:p>
            <a:r>
              <a:rPr lang="en-US" dirty="0"/>
              <a:t>Georgia does not pay out independent contractors – unless they actually qualify as employees, but the CARES Act does provide benefits to independent contractors. If your contract workers are temp employees from an agency, they generally are not your employees.  Their agency is the employer and the agency will need to be responsible for filing for their benefits. </a:t>
            </a:r>
          </a:p>
        </p:txBody>
      </p:sp>
      <p:sp>
        <p:nvSpPr>
          <p:cNvPr id="4" name="Slide Number Placeholder 3"/>
          <p:cNvSpPr>
            <a:spLocks noGrp="1"/>
          </p:cNvSpPr>
          <p:nvPr>
            <p:ph type="sldNum" sz="quarter" idx="5"/>
          </p:nvPr>
        </p:nvSpPr>
        <p:spPr/>
        <p:txBody>
          <a:bodyPr/>
          <a:lstStyle/>
          <a:p>
            <a:fld id="{4451208E-DFFB-4D4B-ACF1-BAD28AF62538}" type="slidenum">
              <a:rPr lang="en-US" smtClean="0"/>
              <a:t>20</a:t>
            </a:fld>
            <a:endParaRPr lang="en-US"/>
          </a:p>
        </p:txBody>
      </p:sp>
    </p:spTree>
    <p:extLst>
      <p:ext uri="{BB962C8B-B14F-4D97-AF65-F5344CB8AC3E}">
        <p14:creationId xmlns:p14="http://schemas.microsoft.com/office/powerpoint/2010/main" val="1135974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a:p>
            <a:r>
              <a:rPr lang="en-US" dirty="0"/>
              <a:t>Unemployment processes vary by state.  You will have to go to the state agency’s guide for that state.  If you have employees who work in multiple states, they are eligible only for benefits from one state.  Generally, they are paid from the base state where most of their work is conducted.  </a:t>
            </a:r>
          </a:p>
        </p:txBody>
      </p:sp>
      <p:sp>
        <p:nvSpPr>
          <p:cNvPr id="4" name="Slide Number Placeholder 3"/>
          <p:cNvSpPr>
            <a:spLocks noGrp="1"/>
          </p:cNvSpPr>
          <p:nvPr>
            <p:ph type="sldNum" sz="quarter" idx="5"/>
          </p:nvPr>
        </p:nvSpPr>
        <p:spPr/>
        <p:txBody>
          <a:bodyPr/>
          <a:lstStyle/>
          <a:p>
            <a:fld id="{4451208E-DFFB-4D4B-ACF1-BAD28AF62538}" type="slidenum">
              <a:rPr lang="en-US" smtClean="0"/>
              <a:t>21</a:t>
            </a:fld>
            <a:endParaRPr lang="en-US"/>
          </a:p>
        </p:txBody>
      </p:sp>
    </p:spTree>
    <p:extLst>
      <p:ext uri="{BB962C8B-B14F-4D97-AF65-F5344CB8AC3E}">
        <p14:creationId xmlns:p14="http://schemas.microsoft.com/office/powerpoint/2010/main" val="165742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p:txBody>
      </p:sp>
      <p:sp>
        <p:nvSpPr>
          <p:cNvPr id="4" name="Slide Number Placeholder 3"/>
          <p:cNvSpPr>
            <a:spLocks noGrp="1"/>
          </p:cNvSpPr>
          <p:nvPr>
            <p:ph type="sldNum" sz="quarter" idx="5"/>
          </p:nvPr>
        </p:nvSpPr>
        <p:spPr/>
        <p:txBody>
          <a:bodyPr/>
          <a:lstStyle/>
          <a:p>
            <a:fld id="{4451208E-DFFB-4D4B-ACF1-BAD28AF62538}" type="slidenum">
              <a:rPr lang="en-US" smtClean="0"/>
              <a:t>2</a:t>
            </a:fld>
            <a:endParaRPr lang="en-US"/>
          </a:p>
        </p:txBody>
      </p:sp>
    </p:spTree>
    <p:extLst>
      <p:ext uri="{BB962C8B-B14F-4D97-AF65-F5344CB8AC3E}">
        <p14:creationId xmlns:p14="http://schemas.microsoft.com/office/powerpoint/2010/main" val="645190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a:p>
            <a:r>
              <a:rPr lang="en-US" dirty="0"/>
              <a:t>Yes, if you had at least 4 workers in at least 20 weeks over the last year.  You will have to file benefits if you are filing partial claims.  If employees are being permanently separated, you must provide an individual Georgia Separation Notice.  It is GA DOL Form 800.  </a:t>
            </a:r>
          </a:p>
        </p:txBody>
      </p:sp>
      <p:sp>
        <p:nvSpPr>
          <p:cNvPr id="4" name="Slide Number Placeholder 3"/>
          <p:cNvSpPr>
            <a:spLocks noGrp="1"/>
          </p:cNvSpPr>
          <p:nvPr>
            <p:ph type="sldNum" sz="quarter" idx="5"/>
          </p:nvPr>
        </p:nvSpPr>
        <p:spPr/>
        <p:txBody>
          <a:bodyPr/>
          <a:lstStyle/>
          <a:p>
            <a:fld id="{4451208E-DFFB-4D4B-ACF1-BAD28AF62538}" type="slidenum">
              <a:rPr lang="en-US" smtClean="0"/>
              <a:t>22</a:t>
            </a:fld>
            <a:endParaRPr lang="en-US"/>
          </a:p>
        </p:txBody>
      </p:sp>
    </p:spTree>
    <p:extLst>
      <p:ext uri="{BB962C8B-B14F-4D97-AF65-F5344CB8AC3E}">
        <p14:creationId xmlns:p14="http://schemas.microsoft.com/office/powerpoint/2010/main" val="179817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27</a:t>
            </a:fld>
            <a:endParaRPr lang="en-US"/>
          </a:p>
        </p:txBody>
      </p:sp>
    </p:spTree>
    <p:extLst>
      <p:ext uri="{BB962C8B-B14F-4D97-AF65-F5344CB8AC3E}">
        <p14:creationId xmlns:p14="http://schemas.microsoft.com/office/powerpoint/2010/main" val="67771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29</a:t>
            </a:fld>
            <a:endParaRPr lang="en-US"/>
          </a:p>
        </p:txBody>
      </p:sp>
    </p:spTree>
    <p:extLst>
      <p:ext uri="{BB962C8B-B14F-4D97-AF65-F5344CB8AC3E}">
        <p14:creationId xmlns:p14="http://schemas.microsoft.com/office/powerpoint/2010/main" val="50618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TJM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Employees do not contribute to the fund and employers cannot take any portion of employees wages to pay into the fund.</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a:t>
            </a:fld>
            <a:endParaRPr lang="en-US"/>
          </a:p>
        </p:txBody>
      </p:sp>
    </p:spTree>
    <p:extLst>
      <p:ext uri="{BB962C8B-B14F-4D97-AF65-F5344CB8AC3E}">
        <p14:creationId xmlns:p14="http://schemas.microsoft.com/office/powerpoint/2010/main" val="32655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TJM</a:t>
            </a:r>
          </a:p>
          <a:p>
            <a:r>
              <a:rPr lang="en-US" dirty="0"/>
              <a:t>Georgia makes no distinction between being part-time, full-time, sometimes, long-term, or temporary.  If you had 4 or more people working for you, they are employees and you are the employer for purposes of unemployment benefits. </a:t>
            </a:r>
          </a:p>
          <a:p>
            <a:endParaRPr lang="en-US" dirty="0"/>
          </a:p>
          <a:p>
            <a:r>
              <a:rPr lang="en-US" dirty="0"/>
              <a:t>501©(3) status is important because otherwise, your organization could be treated like a regular private employer and only need 1 worker to perform work over a 20 week period and, the tax liability is higher. You also have quarterly obligations to report your payroll and to pay your unemployment tax into the system on a quarterly basis. </a:t>
            </a:r>
          </a:p>
          <a:p>
            <a:endParaRPr lang="en-US" dirty="0"/>
          </a:p>
          <a:p>
            <a:r>
              <a:rPr lang="en-US" dirty="0"/>
              <a:t>Incorrectly defining someone as an independent </a:t>
            </a:r>
            <a:r>
              <a:rPr lang="en-US" dirty="0" err="1"/>
              <a:t>kor</a:t>
            </a:r>
            <a:r>
              <a:rPr lang="en-US" dirty="0"/>
              <a:t> can create significant liability and penalties from the GADOL and the IRS.  There is a multi factor test to determine whether someone really qualifies as an independent contractor and most workers do not satisfy this test.  </a:t>
            </a:r>
          </a:p>
        </p:txBody>
      </p:sp>
      <p:sp>
        <p:nvSpPr>
          <p:cNvPr id="4" name="Slide Number Placeholder 3"/>
          <p:cNvSpPr>
            <a:spLocks noGrp="1"/>
          </p:cNvSpPr>
          <p:nvPr>
            <p:ph type="sldNum" sz="quarter" idx="5"/>
          </p:nvPr>
        </p:nvSpPr>
        <p:spPr/>
        <p:txBody>
          <a:bodyPr/>
          <a:lstStyle/>
          <a:p>
            <a:fld id="{4451208E-DFFB-4D4B-ACF1-BAD28AF62538}" type="slidenum">
              <a:rPr lang="en-US" smtClean="0"/>
              <a:t>4</a:t>
            </a:fld>
            <a:endParaRPr lang="en-US"/>
          </a:p>
        </p:txBody>
      </p:sp>
    </p:spTree>
    <p:extLst>
      <p:ext uri="{BB962C8B-B14F-4D97-AF65-F5344CB8AC3E}">
        <p14:creationId xmlns:p14="http://schemas.microsoft.com/office/powerpoint/2010/main" val="245763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5</a:t>
            </a:fld>
            <a:endParaRPr lang="en-US"/>
          </a:p>
        </p:txBody>
      </p:sp>
    </p:spTree>
    <p:extLst>
      <p:ext uri="{BB962C8B-B14F-4D97-AF65-F5344CB8AC3E}">
        <p14:creationId xmlns:p14="http://schemas.microsoft.com/office/powerpoint/2010/main" val="411456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6</a:t>
            </a:fld>
            <a:endParaRPr lang="en-US"/>
          </a:p>
        </p:txBody>
      </p:sp>
    </p:spTree>
    <p:extLst>
      <p:ext uri="{BB962C8B-B14F-4D97-AF65-F5344CB8AC3E}">
        <p14:creationId xmlns:p14="http://schemas.microsoft.com/office/powerpoint/2010/main" val="361976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7</a:t>
            </a:fld>
            <a:endParaRPr lang="en-US"/>
          </a:p>
        </p:txBody>
      </p:sp>
    </p:spTree>
    <p:extLst>
      <p:ext uri="{BB962C8B-B14F-4D97-AF65-F5344CB8AC3E}">
        <p14:creationId xmlns:p14="http://schemas.microsoft.com/office/powerpoint/2010/main" val="69587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a:p>
            <a:r>
              <a:rPr lang="en-US" dirty="0"/>
              <a:t>The total number varies by state.  CARES Act provides an additional 13 weeks; some states provide more weeks from the outset.   </a:t>
            </a:r>
          </a:p>
        </p:txBody>
      </p:sp>
      <p:sp>
        <p:nvSpPr>
          <p:cNvPr id="4" name="Slide Number Placeholder 3"/>
          <p:cNvSpPr>
            <a:spLocks noGrp="1"/>
          </p:cNvSpPr>
          <p:nvPr>
            <p:ph type="sldNum" sz="quarter" idx="5"/>
          </p:nvPr>
        </p:nvSpPr>
        <p:spPr/>
        <p:txBody>
          <a:bodyPr/>
          <a:lstStyle/>
          <a:p>
            <a:fld id="{4451208E-DFFB-4D4B-ACF1-BAD28AF62538}" type="slidenum">
              <a:rPr lang="en-US" smtClean="0"/>
              <a:t>8</a:t>
            </a:fld>
            <a:endParaRPr lang="en-US"/>
          </a:p>
        </p:txBody>
      </p:sp>
    </p:spTree>
    <p:extLst>
      <p:ext uri="{BB962C8B-B14F-4D97-AF65-F5344CB8AC3E}">
        <p14:creationId xmlns:p14="http://schemas.microsoft.com/office/powerpoint/2010/main" val="80943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MCS</a:t>
            </a:r>
          </a:p>
        </p:txBody>
      </p:sp>
      <p:sp>
        <p:nvSpPr>
          <p:cNvPr id="4" name="Slide Number Placeholder 3"/>
          <p:cNvSpPr>
            <a:spLocks noGrp="1"/>
          </p:cNvSpPr>
          <p:nvPr>
            <p:ph type="sldNum" sz="quarter" idx="5"/>
          </p:nvPr>
        </p:nvSpPr>
        <p:spPr/>
        <p:txBody>
          <a:bodyPr/>
          <a:lstStyle/>
          <a:p>
            <a:fld id="{4451208E-DFFB-4D4B-ACF1-BAD28AF62538}" type="slidenum">
              <a:rPr lang="en-US" smtClean="0"/>
              <a:t>9</a:t>
            </a:fld>
            <a:endParaRPr lang="en-US"/>
          </a:p>
        </p:txBody>
      </p:sp>
    </p:spTree>
    <p:extLst>
      <p:ext uri="{BB962C8B-B14F-4D97-AF65-F5344CB8AC3E}">
        <p14:creationId xmlns:p14="http://schemas.microsoft.com/office/powerpoint/2010/main" val="1984607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74621"/>
            <a:ext cx="3449205" cy="302236"/>
          </a:xfrm>
        </p:spPr>
        <p:txBody>
          <a:bodyPr/>
          <a:lstStyle>
            <a:lvl1pPr marL="0" indent="0">
              <a:buNone/>
              <a:defRPr sz="1200" b="1">
                <a:solidFill>
                  <a:schemeClr val="bg1"/>
                </a:solidFill>
              </a:defRPr>
            </a:lvl1pPr>
          </a:lstStyle>
          <a:p>
            <a:pPr lvl="0"/>
            <a:r>
              <a:rPr lang="en-US" dirty="0"/>
              <a:t>[00.00.2020]</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2020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[Email] ● [Phone]</a:t>
            </a:r>
          </a:p>
        </p:txBody>
      </p:sp>
    </p:spTree>
    <p:extLst>
      <p:ext uri="{BB962C8B-B14F-4D97-AF65-F5344CB8AC3E}">
        <p14:creationId xmlns:p14="http://schemas.microsoft.com/office/powerpoint/2010/main" val="52047742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671658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4860652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userDrawn="1">
          <p15:clr>
            <a:srgbClr val="FBAE40"/>
          </p15:clr>
        </p15:guide>
        <p15:guide id="4" orient="horz" pos="151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705429"/>
            <a:ext cx="5257800" cy="4466771"/>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40545407"/>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4868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2091806"/>
            <a:ext cx="3381086"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3">
            <a:extLst>
              <a:ext uri="{FF2B5EF4-FFF2-40B4-BE49-F238E27FC236}">
                <a16:creationId xmlns:a16="http://schemas.microsoft.com/office/drawing/2014/main" id="{5B3FB8AA-3A22-6C42-94F6-1EC29754F03D}"/>
              </a:ext>
            </a:extLst>
          </p:cNvPr>
          <p:cNvSpPr>
            <a:spLocks noGrp="1"/>
          </p:cNvSpPr>
          <p:nvPr>
            <p:ph sz="half" idx="10"/>
          </p:nvPr>
        </p:nvSpPr>
        <p:spPr>
          <a:xfrm>
            <a:off x="4390736" y="2091806"/>
            <a:ext cx="3381664"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Content Placeholder 3">
            <a:extLst>
              <a:ext uri="{FF2B5EF4-FFF2-40B4-BE49-F238E27FC236}">
                <a16:creationId xmlns:a16="http://schemas.microsoft.com/office/drawing/2014/main" id="{9DAE58FD-2FAB-4E4C-8AA0-C9B549EAF94E}"/>
              </a:ext>
            </a:extLst>
          </p:cNvPr>
          <p:cNvSpPr>
            <a:spLocks noGrp="1"/>
          </p:cNvSpPr>
          <p:nvPr>
            <p:ph sz="half" idx="11"/>
          </p:nvPr>
        </p:nvSpPr>
        <p:spPr>
          <a:xfrm>
            <a:off x="8095672" y="2091806"/>
            <a:ext cx="3410528" cy="4080394"/>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DB424AD2-C2FD-8942-A059-3B231330A15F}"/>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Placeholder 1">
            <a:extLst>
              <a:ext uri="{FF2B5EF4-FFF2-40B4-BE49-F238E27FC236}">
                <a16:creationId xmlns:a16="http://schemas.microsoft.com/office/drawing/2014/main" id="{DFF234AD-98E6-BC44-8F6E-63EFE730F397}"/>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685067"/>
            <a:ext cx="3390900" cy="406739"/>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681225"/>
            <a:ext cx="3390900" cy="410581"/>
          </a:xfrm>
        </p:spPr>
        <p:txBody>
          <a:bodyPr lIns="0" anchor="t" anchorCtr="0">
            <a:normAutofit/>
          </a:bodyPr>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310030017"/>
      </p:ext>
    </p:extLst>
  </p:cSld>
  <p:clrMapOvr>
    <a:masterClrMapping/>
  </p:clrMapOvr>
  <p:extLst>
    <p:ext uri="{DCECCB84-F9BA-43D5-87BE-67443E8EF086}">
      <p15:sldGuideLst xmlns:p15="http://schemas.microsoft.com/office/powerpoint/2012/main">
        <p15:guide id="1" orient="horz" pos="1176" userDrawn="1">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793750" y="1902691"/>
            <a:ext cx="10612438" cy="3131127"/>
          </a:xfrm>
        </p:spPr>
        <p:txBody>
          <a:bodyPr anchor="ctr"/>
          <a:lstStyle>
            <a:lvl1pPr marL="0" indent="0">
              <a:buNone/>
              <a:defRPr sz="6000">
                <a:solidFill>
                  <a:schemeClr val="bg1"/>
                </a:solidFill>
              </a:defRPr>
            </a:lvl1pPr>
          </a:lstStyle>
          <a:p>
            <a:pPr lvl="0"/>
            <a:r>
              <a:rPr lang="en-US" dirty="0"/>
              <a:t>Insert accent statement here.</a:t>
            </a:r>
          </a:p>
        </p:txBody>
      </p:sp>
    </p:spTree>
    <p:extLst>
      <p:ext uri="{BB962C8B-B14F-4D97-AF65-F5344CB8AC3E}">
        <p14:creationId xmlns:p14="http://schemas.microsoft.com/office/powerpoint/2010/main" val="2310008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 Content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6858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7"/>
            <a:ext cx="6664452" cy="3797300"/>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37279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Content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8089900" y="2321472"/>
            <a:ext cx="3416300" cy="3850728"/>
          </a:xfrm>
          <a:prstGeom prst="rect">
            <a:avLst/>
          </a:prstGeom>
        </p:spPr>
        <p:txBody>
          <a:bodyPr/>
          <a:lstStyle>
            <a:lvl1pPr marL="0" indent="0">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p:nvPr>
        </p:nvSpPr>
        <p:spPr>
          <a:xfrm>
            <a:off x="8089900" y="1181100"/>
            <a:ext cx="3416300" cy="762000"/>
          </a:xfrm>
          <a:prstGeom prst="rect">
            <a:avLst/>
          </a:prstGeom>
        </p:spPr>
        <p:txBody>
          <a:bodyPr anchor="b"/>
          <a:lstStyle>
            <a:lvl1pPr marL="0" indent="0">
              <a:buNone/>
              <a:defRPr sz="20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a:t>Jackson Lewis P.C.</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7"/>
            <a:ext cx="6664452" cy="3797300"/>
          </a:xfrm>
          <a:prstGeom prst="rect">
            <a:avLst/>
          </a:prstGeom>
        </p:spPr>
        <p:txBody>
          <a:bodyPr/>
          <a:lstStyle>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1431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Picture Placeholder 2">
            <a:extLst>
              <a:ext uri="{FF2B5EF4-FFF2-40B4-BE49-F238E27FC236}">
                <a16:creationId xmlns:a16="http://schemas.microsoft.com/office/drawing/2014/main" id="{271A8290-D5AB-7E43-B58F-00526C5516A5}"/>
              </a:ext>
            </a:extLst>
          </p:cNvPr>
          <p:cNvSpPr>
            <a:spLocks noGrp="1"/>
          </p:cNvSpPr>
          <p:nvPr>
            <p:ph type="pic" idx="1"/>
          </p:nvPr>
        </p:nvSpPr>
        <p:spPr>
          <a:xfrm>
            <a:off x="3140364" y="1562101"/>
            <a:ext cx="5763491" cy="32592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a:extLst>
              <a:ext uri="{FF2B5EF4-FFF2-40B4-BE49-F238E27FC236}">
                <a16:creationId xmlns:a16="http://schemas.microsoft.com/office/drawing/2014/main" id="{E4ACE865-B391-F441-BEDF-5E90D6B1A5BA}"/>
              </a:ext>
            </a:extLst>
          </p:cNvPr>
          <p:cNvSpPr>
            <a:spLocks noGrp="1"/>
          </p:cNvSpPr>
          <p:nvPr>
            <p:ph sz="half" idx="2" hasCustomPrompt="1"/>
          </p:nvPr>
        </p:nvSpPr>
        <p:spPr>
          <a:xfrm>
            <a:off x="3140363" y="5347860"/>
            <a:ext cx="5763491" cy="313872"/>
          </a:xfrm>
        </p:spPr>
        <p:txBody>
          <a:bodyPr lIns="0"/>
          <a:lstStyle>
            <a:lvl1pPr marL="0" indent="0">
              <a:buNone/>
              <a:defRPr sz="1400">
                <a:solidFill>
                  <a:schemeClr val="tx1">
                    <a:lumMod val="75000"/>
                    <a:lumOff val="25000"/>
                  </a:schemeClr>
                </a:solidFill>
              </a:defRPr>
            </a:lvl1pPr>
            <a:lvl2pPr marL="457200" indent="0">
              <a:buNone/>
              <a:defRPr sz="1400">
                <a:solidFill>
                  <a:schemeClr val="tx1">
                    <a:lumMod val="75000"/>
                    <a:lumOff val="25000"/>
                  </a:schemeClr>
                </a:solidFill>
              </a:defRPr>
            </a:lvl2pPr>
            <a:lvl3pPr>
              <a:defRPr sz="14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65000"/>
                    <a:lumOff val="35000"/>
                  </a:schemeClr>
                </a:solidFill>
              </a:defRPr>
            </a:lvl5pPr>
          </a:lstStyle>
          <a:p>
            <a:pPr lvl="0"/>
            <a:r>
              <a:rPr lang="en-US" dirty="0"/>
              <a:t>Second level</a:t>
            </a:r>
          </a:p>
        </p:txBody>
      </p:sp>
      <p:sp>
        <p:nvSpPr>
          <p:cNvPr id="12" name="Text Placeholder 2">
            <a:extLst>
              <a:ext uri="{FF2B5EF4-FFF2-40B4-BE49-F238E27FC236}">
                <a16:creationId xmlns:a16="http://schemas.microsoft.com/office/drawing/2014/main" id="{FA580981-3CE7-4D41-998D-87EB3B252D35}"/>
              </a:ext>
            </a:extLst>
          </p:cNvPr>
          <p:cNvSpPr>
            <a:spLocks noGrp="1"/>
          </p:cNvSpPr>
          <p:nvPr>
            <p:ph type="body" idx="10"/>
          </p:nvPr>
        </p:nvSpPr>
        <p:spPr>
          <a:xfrm>
            <a:off x="3140363" y="5006489"/>
            <a:ext cx="5763491" cy="324789"/>
          </a:xfrm>
        </p:spPr>
        <p:txBody>
          <a:bodyPr lIns="0" anchor="t" anchorCtr="0">
            <a:normAutofit/>
          </a:bodyPr>
          <a:lstStyle>
            <a:lvl1pPr marL="0" indent="0">
              <a:buNone/>
              <a:defRPr sz="16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6876628"/>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 </a:t>
            </a:r>
            <a:r>
              <a:rPr lang="en-US" sz="6000" b="1" dirty="0">
                <a:solidFill>
                  <a:schemeClr val="accent2"/>
                </a:solidFill>
                <a:latin typeface="Arial" panose="020B0604020202020204" pitchFamily="34" charset="0"/>
                <a:cs typeface="Arial" panose="020B0604020202020204" pitchFamily="34" charset="0"/>
              </a:rPr>
              <a:t>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9C2CAC87-7752-4274-8537-B916C8EA400C}"/>
              </a:ext>
            </a:extLst>
          </p:cNvPr>
          <p:cNvPicPr>
            <a:picLocks noChangeAspect="1"/>
          </p:cNvPicPr>
          <p:nvPr userDrawn="1"/>
        </p:nvPicPr>
        <p:blipFill>
          <a:blip r:embed="rId2"/>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217313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_Cor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9DD92-D611-4045-9BE2-B28CA8F0D72D}"/>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CCF83363-4AE9-4C7D-ACC9-83EDF6E0B84D}"/>
              </a:ext>
            </a:extLst>
          </p:cNvPr>
          <p:cNvSpPr>
            <a:spLocks noGrp="1"/>
          </p:cNvSpPr>
          <p:nvPr>
            <p:ph type="title" hasCustomPrompt="1"/>
          </p:nvPr>
        </p:nvSpPr>
        <p:spPr>
          <a:xfrm>
            <a:off x="694392" y="1673352"/>
            <a:ext cx="4462272" cy="1398094"/>
          </a:xfrm>
        </p:spPr>
        <p:txBody>
          <a:bodyPr/>
          <a:lstStyle>
            <a:lvl1pPr>
              <a:defRPr sz="4000">
                <a:solidFill>
                  <a:schemeClr val="bg1"/>
                </a:solidFill>
              </a:defRPr>
            </a:lvl1pPr>
          </a:lstStyle>
          <a:p>
            <a:r>
              <a:rPr lang="en-US" dirty="0"/>
              <a:t>Contents</a:t>
            </a:r>
          </a:p>
        </p:txBody>
      </p:sp>
      <p:sp>
        <p:nvSpPr>
          <p:cNvPr id="8" name="Text Placeholder 7">
            <a:extLst>
              <a:ext uri="{FF2B5EF4-FFF2-40B4-BE49-F238E27FC236}">
                <a16:creationId xmlns:a16="http://schemas.microsoft.com/office/drawing/2014/main" id="{2E0ABC08-DFAC-40B4-8954-B26CF2BBF41B}"/>
              </a:ext>
            </a:extLst>
          </p:cNvPr>
          <p:cNvSpPr>
            <a:spLocks noGrp="1"/>
          </p:cNvSpPr>
          <p:nvPr>
            <p:ph type="body" sz="quarter" idx="10" hasCustomPrompt="1"/>
          </p:nvPr>
        </p:nvSpPr>
        <p:spPr>
          <a:xfrm>
            <a:off x="5971032" y="1673352"/>
            <a:ext cx="5577840" cy="3630168"/>
          </a:xfrm>
        </p:spPr>
        <p:txBody>
          <a:bodyPr/>
          <a:lstStyle>
            <a:lvl1pPr marL="457200" indent="-457200">
              <a:buFont typeface="Arial" panose="020B0604020202020204" pitchFamily="34" charset="0"/>
              <a:buChar char="•"/>
              <a:defRPr sz="1800" b="1">
                <a:solidFill>
                  <a:schemeClr val="bg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230875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_Coral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62097-3A13-0548-A148-A0D38A232115}"/>
              </a:ext>
            </a:extLst>
          </p:cNvPr>
          <p:cNvPicPr>
            <a:picLocks noChangeAspect="1"/>
          </p:cNvPicPr>
          <p:nvPr userDrawn="1"/>
        </p:nvPicPr>
        <p:blipFill rotWithShape="1">
          <a:blip r:embed="rId2"/>
          <a:srcRect l="7262" t="683" r="50951" b="598"/>
          <a:stretch/>
        </p:blipFill>
        <p:spPr>
          <a:xfrm>
            <a:off x="0" y="1"/>
            <a:ext cx="7391400" cy="6858000"/>
          </a:xfrm>
          <a:prstGeom prst="rect">
            <a:avLst/>
          </a:prstGeom>
        </p:spPr>
      </p:pic>
      <p:sp>
        <p:nvSpPr>
          <p:cNvPr id="4" name="Rectangle 3">
            <a:extLst>
              <a:ext uri="{FF2B5EF4-FFF2-40B4-BE49-F238E27FC236}">
                <a16:creationId xmlns:a16="http://schemas.microsoft.com/office/drawing/2014/main" id="{EBAB421E-8DBB-DB4E-BA02-D46FB52D5410}"/>
              </a:ext>
            </a:extLst>
          </p:cNvPr>
          <p:cNvSpPr/>
          <p:nvPr userDrawn="1"/>
        </p:nvSpPr>
        <p:spPr>
          <a:xfrm>
            <a:off x="0" y="0"/>
            <a:ext cx="73914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tabLst/>
              <a:defRPr sz="1800">
                <a:solidFill>
                  <a:schemeClr val="accent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22661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572556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3054096"/>
            <a:ext cx="8814816" cy="777240"/>
          </a:xfrm>
        </p:spPr>
        <p:txBody>
          <a:bodyPr anchor="ctr"/>
          <a:lstStyle>
            <a:lvl1pPr>
              <a:defRPr sz="4800">
                <a:solidFill>
                  <a:schemeClr val="accent1"/>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p:nvPr userDrawn="1"/>
        </p:nvCxnSpPr>
        <p:spPr>
          <a:xfrm>
            <a:off x="745919" y="2735283"/>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p:nvPr userDrawn="1"/>
        </p:nvCxnSpPr>
        <p:spPr>
          <a:xfrm>
            <a:off x="745919" y="4057561"/>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08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749808" y="2752344"/>
            <a:ext cx="8814816" cy="1444752"/>
          </a:xfrm>
        </p:spPr>
        <p:txBody>
          <a:bodyPr anchor="ctr"/>
          <a:lstStyle>
            <a:lvl1pPr>
              <a:defRPr sz="4800">
                <a:solidFill>
                  <a:schemeClr val="accent1"/>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p:nvPr userDrawn="1"/>
        </p:nvCxnSpPr>
        <p:spPr>
          <a:xfrm>
            <a:off x="745919" y="2438400"/>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p:nvPr userDrawn="1"/>
        </p:nvCxnSpPr>
        <p:spPr>
          <a:xfrm>
            <a:off x="745919" y="4425696"/>
            <a:ext cx="10665793"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09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817352" cy="3961039"/>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817352" cy="473025"/>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891390756"/>
      </p:ext>
    </p:extLst>
  </p:cSld>
  <p:clrMapOvr>
    <a:masterClrMapping/>
  </p:clrMapOvr>
  <p:extLst>
    <p:ext uri="{DCECCB84-F9BA-43D5-87BE-67443E8EF086}">
      <p15:sldGuideLst xmlns:p15="http://schemas.microsoft.com/office/powerpoint/2012/main">
        <p15:guide id="1" orient="horz" pos="12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211160"/>
            <a:ext cx="10515600" cy="3961039"/>
          </a:xfrm>
          <a:prstGeom prst="rect">
            <a:avLst/>
          </a:prstGeom>
        </p:spPr>
        <p:txBody>
          <a:bodyPr/>
          <a:lstStyle>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685067"/>
            <a:ext cx="10515600" cy="526093"/>
          </a:xfrm>
        </p:spPr>
        <p:txBody>
          <a:bodyPr lIns="0" anchor="t" anchorCtr="0">
            <a:norm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554459032"/>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1052124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515600" cy="480951"/>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787901010"/>
      </p:ext>
    </p:extLst>
  </p:cSld>
  <p:clrMap bg1="lt1" tx1="dk1" bg2="lt2" tx2="dk2" accent1="accent1" accent2="accent2" accent3="accent3" accent4="accent4" accent5="accent5" accent6="accent6" hlink="hlink" folHlink="folHlink"/>
  <p:sldLayoutIdLst>
    <p:sldLayoutId id="2147483652" r:id="rId1"/>
    <p:sldLayoutId id="2147483656" r:id="rId2"/>
    <p:sldLayoutId id="2147483661" r:id="rId3"/>
    <p:sldLayoutId id="2147483657" r:id="rId4"/>
    <p:sldLayoutId id="2147483670" r:id="rId5"/>
    <p:sldLayoutId id="2147483671" r:id="rId6"/>
    <p:sldLayoutId id="2147483650" r:id="rId7"/>
    <p:sldLayoutId id="2147483672" r:id="rId8"/>
    <p:sldLayoutId id="2147483664" r:id="rId9"/>
    <p:sldLayoutId id="2147483665" r:id="rId10"/>
    <p:sldLayoutId id="2147483662" r:id="rId11"/>
    <p:sldLayoutId id="2147483666" r:id="rId12"/>
    <p:sldLayoutId id="2147483667" r:id="rId13"/>
    <p:sldLayoutId id="2147483663" r:id="rId14"/>
    <p:sldLayoutId id="2147483673" r:id="rId15"/>
    <p:sldLayoutId id="2147483658" r:id="rId16"/>
    <p:sldLayoutId id="2147483659" r:id="rId17"/>
    <p:sldLayoutId id="2147483668" r:id="rId18"/>
    <p:sldLayoutId id="2147483669" r:id="rId19"/>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7248" userDrawn="1">
          <p15:clr>
            <a:srgbClr val="F26B43"/>
          </p15:clr>
        </p15:guide>
        <p15:guide id="3" orient="horz" pos="504" userDrawn="1">
          <p15:clr>
            <a:srgbClr val="F26B43"/>
          </p15:clr>
        </p15:guide>
        <p15:guide id="4" orient="horz" pos="4080" userDrawn="1">
          <p15:clr>
            <a:srgbClr val="F26B43"/>
          </p15:clr>
        </p15:guide>
        <p15:guide id="5" orient="horz" pos="3888" userDrawn="1">
          <p15:clr>
            <a:srgbClr val="F26B43"/>
          </p15:clr>
        </p15:guide>
        <p15:guide id="6" orient="horz" pos="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l.georgia.gov/covid-19-employer-faq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8DD573-1A45-DC49-9E3D-C06DB4ED16D4}"/>
              </a:ext>
            </a:extLst>
          </p:cNvPr>
          <p:cNvSpPr>
            <a:spLocks noGrp="1"/>
          </p:cNvSpPr>
          <p:nvPr>
            <p:ph type="ctrTitle"/>
          </p:nvPr>
        </p:nvSpPr>
        <p:spPr>
          <a:xfrm>
            <a:off x="699805" y="2368614"/>
            <a:ext cx="10829544" cy="1559719"/>
          </a:xfrm>
        </p:spPr>
        <p:txBody>
          <a:bodyPr/>
          <a:lstStyle/>
          <a:p>
            <a:br>
              <a:rPr lang="en-US" sz="3200" dirty="0">
                <a:latin typeface="Calibri" panose="020F0502020204030204" pitchFamily="34" charset="0"/>
                <a:ea typeface="Calibri" panose="020F0502020204030204" pitchFamily="34" charset="0"/>
                <a:cs typeface="Times New Roman" panose="02020603050405020304" pitchFamily="18" charset="0"/>
              </a:rPr>
            </a:br>
            <a:br>
              <a:rPr lang="en-US" sz="3200" dirty="0">
                <a:latin typeface="Calibri" panose="020F0502020204030204" pitchFamily="34" charset="0"/>
                <a:ea typeface="Calibri" panose="020F0502020204030204" pitchFamily="34" charset="0"/>
                <a:cs typeface="Times New Roman" panose="02020603050405020304" pitchFamily="18" charset="0"/>
              </a:rPr>
            </a:br>
            <a:br>
              <a:rPr lang="en-US" sz="3200" dirty="0">
                <a:latin typeface="Calibri" panose="020F0502020204030204" pitchFamily="34" charset="0"/>
                <a:ea typeface="Calibri" panose="020F0502020204030204" pitchFamily="34" charset="0"/>
                <a:cs typeface="Times New Roman" panose="02020603050405020304" pitchFamily="18" charset="0"/>
              </a:rPr>
            </a:br>
            <a:br>
              <a:rPr lang="en-US" sz="3200" dirty="0">
                <a:latin typeface="Calibri" panose="020F0502020204030204" pitchFamily="34" charset="0"/>
                <a:ea typeface="Calibri" panose="020F0502020204030204" pitchFamily="34" charset="0"/>
                <a:cs typeface="Times New Roman" panose="02020603050405020304" pitchFamily="18" charset="0"/>
              </a:rPr>
            </a:br>
            <a:r>
              <a:rPr lang="en-US" sz="3200" dirty="0"/>
              <a:t>Understanding Georgia Unemployment Benefits in the Wake of COVID-19</a:t>
            </a:r>
            <a:br>
              <a:rPr lang="en-US" sz="2400" dirty="0"/>
            </a:br>
            <a:endParaRPr lang="en-US" dirty="0"/>
          </a:p>
        </p:txBody>
      </p:sp>
      <p:sp>
        <p:nvSpPr>
          <p:cNvPr id="9" name="Text Placeholder 8">
            <a:extLst>
              <a:ext uri="{FF2B5EF4-FFF2-40B4-BE49-F238E27FC236}">
                <a16:creationId xmlns:a16="http://schemas.microsoft.com/office/drawing/2014/main" id="{C8D96FA3-D690-6440-A7C0-2683DDDC6C52}"/>
              </a:ext>
            </a:extLst>
          </p:cNvPr>
          <p:cNvSpPr>
            <a:spLocks noGrp="1"/>
          </p:cNvSpPr>
          <p:nvPr>
            <p:ph type="body" sz="quarter" idx="10"/>
          </p:nvPr>
        </p:nvSpPr>
        <p:spPr/>
        <p:txBody>
          <a:bodyPr/>
          <a:lstStyle/>
          <a:p>
            <a:r>
              <a:rPr lang="en-US" dirty="0"/>
              <a:t>Mary Claire Smith</a:t>
            </a:r>
          </a:p>
        </p:txBody>
      </p:sp>
      <p:sp>
        <p:nvSpPr>
          <p:cNvPr id="10" name="Text Placeholder 9">
            <a:extLst>
              <a:ext uri="{FF2B5EF4-FFF2-40B4-BE49-F238E27FC236}">
                <a16:creationId xmlns:a16="http://schemas.microsoft.com/office/drawing/2014/main" id="{2E62CBB6-F9C7-564E-81A8-448D6005B293}"/>
              </a:ext>
            </a:extLst>
          </p:cNvPr>
          <p:cNvSpPr>
            <a:spLocks noGrp="1"/>
          </p:cNvSpPr>
          <p:nvPr>
            <p:ph type="body" sz="quarter" idx="11"/>
          </p:nvPr>
        </p:nvSpPr>
        <p:spPr>
          <a:xfrm>
            <a:off x="699805" y="5474621"/>
            <a:ext cx="3449205" cy="269192"/>
          </a:xfrm>
        </p:spPr>
        <p:txBody>
          <a:bodyPr/>
          <a:lstStyle/>
          <a:p>
            <a:r>
              <a:rPr lang="en-US" dirty="0"/>
              <a:t>Jackson Lewis P.C. - Atlanta</a:t>
            </a:r>
          </a:p>
        </p:txBody>
      </p:sp>
      <p:sp>
        <p:nvSpPr>
          <p:cNvPr id="11" name="Text Placeholder 10">
            <a:extLst>
              <a:ext uri="{FF2B5EF4-FFF2-40B4-BE49-F238E27FC236}">
                <a16:creationId xmlns:a16="http://schemas.microsoft.com/office/drawing/2014/main" id="{2B381DE0-B409-3548-A2BD-7CA839C0523D}"/>
              </a:ext>
            </a:extLst>
          </p:cNvPr>
          <p:cNvSpPr>
            <a:spLocks noGrp="1"/>
          </p:cNvSpPr>
          <p:nvPr>
            <p:ph type="body" sz="quarter" idx="13"/>
          </p:nvPr>
        </p:nvSpPr>
        <p:spPr>
          <a:xfrm>
            <a:off x="699805" y="5668514"/>
            <a:ext cx="7442574" cy="423306"/>
          </a:xfrm>
        </p:spPr>
        <p:txBody>
          <a:bodyPr/>
          <a:lstStyle/>
          <a:p>
            <a:r>
              <a:rPr lang="en-US" dirty="0"/>
              <a:t>April 2, 2020</a:t>
            </a:r>
          </a:p>
        </p:txBody>
      </p:sp>
      <p:sp>
        <p:nvSpPr>
          <p:cNvPr id="12" name="Text Placeholder 11">
            <a:extLst>
              <a:ext uri="{FF2B5EF4-FFF2-40B4-BE49-F238E27FC236}">
                <a16:creationId xmlns:a16="http://schemas.microsoft.com/office/drawing/2014/main" id="{411893DF-214A-854B-85C3-8E3E6A9AC317}"/>
              </a:ext>
            </a:extLst>
          </p:cNvPr>
          <p:cNvSpPr>
            <a:spLocks noGrp="1"/>
          </p:cNvSpPr>
          <p:nvPr>
            <p:ph type="body" sz="quarter" idx="14"/>
          </p:nvPr>
        </p:nvSpPr>
        <p:spPr>
          <a:xfrm>
            <a:off x="699805" y="5862407"/>
            <a:ext cx="7442574" cy="517141"/>
          </a:xfrm>
        </p:spPr>
        <p:txBody>
          <a:bodyPr/>
          <a:lstStyle/>
          <a:p>
            <a:endParaRPr lang="en-US" b="1" dirty="0">
              <a:solidFill>
                <a:schemeClr val="accent2"/>
              </a:solidFill>
            </a:endParaRPr>
          </a:p>
          <a:p>
            <a:endParaRPr lang="en-US" b="1" dirty="0">
              <a:solidFill>
                <a:schemeClr val="accent2"/>
              </a:solidFill>
            </a:endParaRPr>
          </a:p>
        </p:txBody>
      </p:sp>
      <p:pic>
        <p:nvPicPr>
          <p:cNvPr id="2" name="Picture 1">
            <a:extLst>
              <a:ext uri="{FF2B5EF4-FFF2-40B4-BE49-F238E27FC236}">
                <a16:creationId xmlns:a16="http://schemas.microsoft.com/office/drawing/2014/main" id="{482383F6-2775-4432-9860-FE3525C96204}"/>
              </a:ext>
            </a:extLst>
          </p:cNvPr>
          <p:cNvPicPr>
            <a:picLocks noChangeAspect="1"/>
          </p:cNvPicPr>
          <p:nvPr/>
        </p:nvPicPr>
        <p:blipFill>
          <a:blip r:embed="rId3"/>
          <a:stretch>
            <a:fillRect/>
          </a:stretch>
        </p:blipFill>
        <p:spPr>
          <a:xfrm>
            <a:off x="7893270" y="272165"/>
            <a:ext cx="4018878" cy="988030"/>
          </a:xfrm>
          <a:prstGeom prst="rect">
            <a:avLst/>
          </a:prstGeom>
        </p:spPr>
      </p:pic>
    </p:spTree>
    <p:extLst>
      <p:ext uri="{BB962C8B-B14F-4D97-AF65-F5344CB8AC3E}">
        <p14:creationId xmlns:p14="http://schemas.microsoft.com/office/powerpoint/2010/main" val="236390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07831-773F-4611-8CA3-24DAF79771B2}"/>
              </a:ext>
            </a:extLst>
          </p:cNvPr>
          <p:cNvSpPr>
            <a:spLocks noGrp="1"/>
          </p:cNvSpPr>
          <p:nvPr>
            <p:ph idx="1"/>
          </p:nvPr>
        </p:nvSpPr>
        <p:spPr/>
        <p:txBody>
          <a:bodyPr vert="horz" lIns="91440" tIns="45720" rIns="91440" bIns="45720" rtlCol="0">
            <a:normAutofit/>
          </a:bodyPr>
          <a:lstStyle/>
          <a:p>
            <a:pPr marL="0"/>
            <a:r>
              <a:rPr lang="en-US" sz="2800" dirty="0">
                <a:latin typeface="+mn-lt"/>
                <a:cs typeface="+mn-cs"/>
              </a:rPr>
              <a:t>Any employer found to be in violation of the new rule will be required to reimburse the GDOL for the </a:t>
            </a:r>
            <a:r>
              <a:rPr lang="en-US" sz="2800" b="1" dirty="0">
                <a:latin typeface="+mn-lt"/>
                <a:cs typeface="+mn-cs"/>
              </a:rPr>
              <a:t>full</a:t>
            </a:r>
            <a:r>
              <a:rPr lang="en-US" sz="2800" dirty="0">
                <a:latin typeface="+mn-lt"/>
                <a:cs typeface="+mn-cs"/>
              </a:rPr>
              <a:t> amount of unemployment insurance benefits paid to the employee.</a:t>
            </a:r>
          </a:p>
        </p:txBody>
      </p:sp>
      <p:sp>
        <p:nvSpPr>
          <p:cNvPr id="4" name="Slide Number Placeholder 3">
            <a:extLst>
              <a:ext uri="{FF2B5EF4-FFF2-40B4-BE49-F238E27FC236}">
                <a16:creationId xmlns:a16="http://schemas.microsoft.com/office/drawing/2014/main" id="{3EA94926-9FFA-4F6F-B9AF-8CAE5C39F166}"/>
              </a:ext>
            </a:extLst>
          </p:cNvPr>
          <p:cNvSpPr>
            <a:spLocks noGrp="1"/>
          </p:cNvSpPr>
          <p:nvPr>
            <p:ph type="sldNum" sz="quarter" idx="4"/>
          </p:nvPr>
        </p:nvSpPr>
        <p:spPr/>
        <p:txBody>
          <a:bodyPr vert="horz" lIns="91440" tIns="45720" rIns="91440" bIns="45720" rtlCol="0" anchor="ctr">
            <a:normAutofit/>
          </a:bodyPr>
          <a:lstStyle/>
          <a:p>
            <a:pPr fontAlgn="base">
              <a:spcBef>
                <a:spcPct val="0"/>
              </a:spcBef>
              <a:spcAft>
                <a:spcPts val="600"/>
              </a:spcAft>
              <a:defRPr/>
            </a:pPr>
            <a:fld id="{70E14D99-A129-40B8-9274-4523392C364C}" type="slidenum">
              <a:rPr lang="en-US" sz="1200">
                <a:solidFill>
                  <a:schemeClr val="tx1">
                    <a:tint val="75000"/>
                  </a:schemeClr>
                </a:solidFill>
                <a:latin typeface="+mn-lt"/>
                <a:cs typeface="+mn-cs"/>
              </a:rPr>
              <a:pPr fontAlgn="base">
                <a:spcBef>
                  <a:spcPct val="0"/>
                </a:spcBef>
                <a:spcAft>
                  <a:spcPts val="600"/>
                </a:spcAft>
                <a:defRPr/>
              </a:pPr>
              <a:t>10</a:t>
            </a:fld>
            <a:endParaRPr lang="en-US" sz="1200">
              <a:solidFill>
                <a:schemeClr val="tx1">
                  <a:tint val="75000"/>
                </a:schemeClr>
              </a:solidFill>
              <a:latin typeface="+mn-lt"/>
              <a:cs typeface="+mn-cs"/>
            </a:endParaRPr>
          </a:p>
        </p:txBody>
      </p:sp>
      <p:sp>
        <p:nvSpPr>
          <p:cNvPr id="2" name="Title 1">
            <a:extLst>
              <a:ext uri="{FF2B5EF4-FFF2-40B4-BE49-F238E27FC236}">
                <a16:creationId xmlns:a16="http://schemas.microsoft.com/office/drawing/2014/main" id="{F5851492-90FC-4449-89C4-AEE472D63DED}"/>
              </a:ext>
            </a:extLst>
          </p:cNvPr>
          <p:cNvSpPr>
            <a:spLocks noGrp="1"/>
          </p:cNvSpPr>
          <p:nvPr>
            <p:ph type="title"/>
          </p:nvPr>
        </p:nvSpPr>
        <p:spPr/>
        <p:txBody>
          <a:bodyPr vert="horz" lIns="91440" tIns="45720" rIns="91440" bIns="45720" rtlCol="0" anchor="t">
            <a:normAutofit/>
          </a:bodyPr>
          <a:lstStyle/>
          <a:p>
            <a:r>
              <a:rPr lang="en-US" sz="4400" b="1" kern="1200" dirty="0">
                <a:latin typeface="+mj-lt"/>
                <a:ea typeface="+mj-ea"/>
                <a:cs typeface="+mj-cs"/>
              </a:rPr>
              <a:t>PENALTIES</a:t>
            </a:r>
          </a:p>
        </p:txBody>
      </p:sp>
      <p:sp>
        <p:nvSpPr>
          <p:cNvPr id="6" name="Text Placeholder 5">
            <a:extLst>
              <a:ext uri="{FF2B5EF4-FFF2-40B4-BE49-F238E27FC236}">
                <a16:creationId xmlns:a16="http://schemas.microsoft.com/office/drawing/2014/main" id="{CBE66071-9A10-45AD-9CBE-1718E4BF0555}"/>
              </a:ext>
            </a:extLst>
          </p:cNvPr>
          <p:cNvSpPr>
            <a:spLocks noGrp="1"/>
          </p:cNvSpPr>
          <p:nvPr>
            <p:ph type="body" idx="10"/>
          </p:nvPr>
        </p:nvSpPr>
        <p:spPr/>
        <p:txBody>
          <a:bodyPr/>
          <a:lstStyle/>
          <a:p>
            <a:endParaRPr lang="en-US"/>
          </a:p>
        </p:txBody>
      </p:sp>
      <p:sp>
        <p:nvSpPr>
          <p:cNvPr id="5" name="Footer Placeholder 4">
            <a:extLst>
              <a:ext uri="{FF2B5EF4-FFF2-40B4-BE49-F238E27FC236}">
                <a16:creationId xmlns:a16="http://schemas.microsoft.com/office/drawing/2014/main" id="{721BBF4D-DA44-4CCF-83D1-1A11C188F5F5}"/>
              </a:ext>
            </a:extLst>
          </p:cNvPr>
          <p:cNvSpPr>
            <a:spLocks noGrp="1"/>
          </p:cNvSpPr>
          <p:nvPr>
            <p:ph type="ftr" sz="quarter" idx="3"/>
          </p:nvPr>
        </p:nvSpPr>
        <p:spPr/>
        <p:txBody>
          <a:bodyPr/>
          <a:lstStyle/>
          <a:p>
            <a:r>
              <a:rPr lang="en-US" b="1"/>
              <a:t>Jackson Lewis P.C.</a:t>
            </a:r>
            <a:endParaRPr lang="en-US" dirty="0"/>
          </a:p>
        </p:txBody>
      </p:sp>
    </p:spTree>
    <p:extLst>
      <p:ext uri="{BB962C8B-B14F-4D97-AF65-F5344CB8AC3E}">
        <p14:creationId xmlns:p14="http://schemas.microsoft.com/office/powerpoint/2010/main" val="380928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0D8FB2-5D98-406F-A6F7-EDA86AAF3A49}"/>
              </a:ext>
            </a:extLst>
          </p:cNvPr>
          <p:cNvSpPr>
            <a:spLocks noGrp="1"/>
          </p:cNvSpPr>
          <p:nvPr>
            <p:ph idx="1"/>
          </p:nvPr>
        </p:nvSpPr>
        <p:spPr/>
        <p:txBody>
          <a:bodyPr/>
          <a:lstStyle/>
          <a:p>
            <a:r>
              <a:rPr lang="en-US" sz="2000" dirty="0">
                <a:latin typeface="+mn-lt"/>
              </a:rPr>
              <a:t>Employees have the option of receiving benefit payments via direct deposit or the Georgia UI Way2Go Debit Mastercard</a:t>
            </a:r>
          </a:p>
          <a:p>
            <a:r>
              <a:rPr lang="en-US" sz="2000" dirty="0">
                <a:solidFill>
                  <a:srgbClr val="000000"/>
                </a:solidFill>
                <a:latin typeface="+mn-lt"/>
              </a:rPr>
              <a:t>After you file claims on behalf of your employees, employees may change the payment method by visiting the UI Benefit Payment Methods page on the GDOL website</a:t>
            </a:r>
          </a:p>
          <a:p>
            <a:r>
              <a:rPr lang="en-US" sz="2000" dirty="0">
                <a:solidFill>
                  <a:srgbClr val="000000"/>
                </a:solidFill>
                <a:latin typeface="+mn-lt"/>
              </a:rPr>
              <a:t>They will set up a 4-digit PIN on the UI Benefit Payment Method page on the GDOL website</a:t>
            </a:r>
          </a:p>
          <a:p>
            <a:r>
              <a:rPr lang="en-US" sz="2000" dirty="0">
                <a:solidFill>
                  <a:srgbClr val="000000"/>
                </a:solidFill>
                <a:latin typeface="+mn-lt"/>
              </a:rPr>
              <a:t>Employees can then check the status of their claim by selecting the Check my UI Claim Status page on the GDOL website</a:t>
            </a:r>
          </a:p>
          <a:p>
            <a:r>
              <a:rPr lang="en-US" sz="2000" dirty="0">
                <a:solidFill>
                  <a:srgbClr val="000000"/>
                </a:solidFill>
                <a:latin typeface="+mn-lt"/>
              </a:rPr>
              <a:t>Claims are typically processed within 48 hours</a:t>
            </a:r>
          </a:p>
          <a:p>
            <a:r>
              <a:rPr lang="en-US" sz="2000" dirty="0">
                <a:solidFill>
                  <a:srgbClr val="000000"/>
                </a:solidFill>
                <a:latin typeface="+mn-lt"/>
              </a:rPr>
              <a:t>If an employee receives notification from GDOL that their claim is not monetarily valid due to insufficient wages and they have employment in other quarters, they should contact their local career center for assistance</a:t>
            </a:r>
          </a:p>
          <a:p>
            <a:endParaRPr lang="en-US" dirty="0"/>
          </a:p>
          <a:p>
            <a:pPr marL="0" indent="0">
              <a:buNone/>
            </a:pPr>
            <a:endParaRPr lang="en-US" dirty="0"/>
          </a:p>
          <a:p>
            <a:endParaRPr lang="en-US" dirty="0"/>
          </a:p>
        </p:txBody>
      </p:sp>
      <p:sp>
        <p:nvSpPr>
          <p:cNvPr id="3" name="Footer Placeholder 2">
            <a:extLst>
              <a:ext uri="{FF2B5EF4-FFF2-40B4-BE49-F238E27FC236}">
                <a16:creationId xmlns:a16="http://schemas.microsoft.com/office/drawing/2014/main" id="{58C70015-8B33-42AC-99B8-BF1B7D6E3531}"/>
              </a:ext>
            </a:extLst>
          </p:cNvPr>
          <p:cNvSpPr>
            <a:spLocks noGrp="1"/>
          </p:cNvSpPr>
          <p:nvPr>
            <p:ph type="ftr" sz="quarter" idx="3"/>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BEE9E6DF-3576-4666-A1C1-A504EBAA27A6}"/>
              </a:ext>
            </a:extLst>
          </p:cNvPr>
          <p:cNvSpPr>
            <a:spLocks noGrp="1"/>
          </p:cNvSpPr>
          <p:nvPr>
            <p:ph type="sldNum" sz="quarter" idx="4"/>
          </p:nvPr>
        </p:nvSpPr>
        <p:spPr/>
        <p:txBody>
          <a:bodyPr/>
          <a:lstStyle/>
          <a:p>
            <a:fld id="{407F7647-6CBB-4945-B48A-22BF8575EA14}" type="slidenum">
              <a:rPr lang="en-US" smtClean="0"/>
              <a:pPr/>
              <a:t>11</a:t>
            </a:fld>
            <a:endParaRPr lang="en-US" dirty="0"/>
          </a:p>
        </p:txBody>
      </p:sp>
      <p:sp>
        <p:nvSpPr>
          <p:cNvPr id="5" name="Title 4">
            <a:extLst>
              <a:ext uri="{FF2B5EF4-FFF2-40B4-BE49-F238E27FC236}">
                <a16:creationId xmlns:a16="http://schemas.microsoft.com/office/drawing/2014/main" id="{5910BB25-8F2D-43C9-BA80-E9614867C4AF}"/>
              </a:ext>
            </a:extLst>
          </p:cNvPr>
          <p:cNvSpPr>
            <a:spLocks noGrp="1"/>
          </p:cNvSpPr>
          <p:nvPr>
            <p:ph type="title"/>
          </p:nvPr>
        </p:nvSpPr>
        <p:spPr/>
        <p:txBody>
          <a:bodyPr/>
          <a:lstStyle/>
          <a:p>
            <a:r>
              <a:rPr lang="en-US" dirty="0"/>
              <a:t>What do your employees need to do? </a:t>
            </a:r>
          </a:p>
        </p:txBody>
      </p:sp>
    </p:spTree>
    <p:extLst>
      <p:ext uri="{BB962C8B-B14F-4D97-AF65-F5344CB8AC3E}">
        <p14:creationId xmlns:p14="http://schemas.microsoft.com/office/powerpoint/2010/main" val="340547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2B9826-8EA9-49A3-8C58-296C5EF17C0E}"/>
              </a:ext>
            </a:extLst>
          </p:cNvPr>
          <p:cNvSpPr>
            <a:spLocks noGrp="1"/>
          </p:cNvSpPr>
          <p:nvPr>
            <p:ph sz="quarter" idx="12"/>
          </p:nvPr>
        </p:nvSpPr>
        <p:spPr/>
        <p:txBody>
          <a:bodyPr/>
          <a:lstStyle/>
          <a:p>
            <a:r>
              <a:rPr lang="en-US" dirty="0"/>
              <a:t>The CARES Act</a:t>
            </a:r>
          </a:p>
        </p:txBody>
      </p:sp>
    </p:spTree>
    <p:extLst>
      <p:ext uri="{BB962C8B-B14F-4D97-AF65-F5344CB8AC3E}">
        <p14:creationId xmlns:p14="http://schemas.microsoft.com/office/powerpoint/2010/main" val="170231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vert="horz" lIns="91440" tIns="45720" rIns="91440" bIns="45720" rtlCol="0" anchor="ctr">
            <a:normAutofit/>
          </a:bodyPr>
          <a:lstStyle/>
          <a:p>
            <a:r>
              <a:rPr lang="en-US" sz="4400" b="1" kern="1200">
                <a:solidFill>
                  <a:srgbClr val="FFFFFF"/>
                </a:solidFill>
                <a:latin typeface="+mj-lt"/>
                <a:ea typeface="+mj-ea"/>
                <a:cs typeface="+mj-cs"/>
              </a:rPr>
              <a:t>CARES</a:t>
            </a:r>
            <a:r>
              <a:rPr lang="en-US" sz="4400" kern="1200">
                <a:solidFill>
                  <a:srgbClr val="FFFFFF"/>
                </a:solidFill>
                <a:latin typeface="+mj-lt"/>
                <a:ea typeface="+mj-ea"/>
                <a:cs typeface="+mj-cs"/>
              </a:rPr>
              <a:t> </a:t>
            </a:r>
            <a:r>
              <a:rPr lang="en-US" sz="4400" b="1" kern="1200">
                <a:solidFill>
                  <a:srgbClr val="FFFFFF"/>
                </a:solidFill>
                <a:latin typeface="+mj-lt"/>
                <a:ea typeface="+mj-ea"/>
                <a:cs typeface="+mj-cs"/>
              </a:rPr>
              <a:t>Act</a:t>
            </a:r>
          </a:p>
        </p:txBody>
      </p:sp>
      <p:sp>
        <p:nvSpPr>
          <p:cNvPr id="3" name="Content Placeholder 2"/>
          <p:cNvSpPr>
            <a:spLocks noGrp="1"/>
          </p:cNvSpPr>
          <p:nvPr>
            <p:ph idx="1"/>
          </p:nvPr>
        </p:nvSpPr>
        <p:spPr>
          <a:xfrm>
            <a:off x="4937671" y="563919"/>
            <a:ext cx="6566257" cy="4938582"/>
          </a:xfrm>
        </p:spPr>
        <p:txBody>
          <a:bodyPr vert="horz" lIns="91440" tIns="45720" rIns="91440" bIns="45720" rtlCol="0" anchor="ctr">
            <a:normAutofit/>
          </a:bodyPr>
          <a:lstStyle/>
          <a:p>
            <a:r>
              <a:rPr lang="en-US" dirty="0">
                <a:latin typeface="+mn-lt"/>
                <a:cs typeface="+mn-cs"/>
              </a:rPr>
              <a:t>Two categories of workers eligible for new and/or enhanced unemployment benefits under CARES:</a:t>
            </a:r>
          </a:p>
          <a:p>
            <a:pPr lvl="2"/>
            <a:r>
              <a:rPr lang="en-US" sz="2400" dirty="0">
                <a:latin typeface="+mn-lt"/>
                <a:cs typeface="+mn-cs"/>
              </a:rPr>
              <a:t>Employees currently eligible for unemployment benefits under Georgia law; or</a:t>
            </a:r>
          </a:p>
          <a:p>
            <a:pPr lvl="2"/>
            <a:r>
              <a:rPr lang="en-US" sz="2400" dirty="0">
                <a:latin typeface="+mn-lt"/>
                <a:cs typeface="+mn-cs"/>
              </a:rPr>
              <a:t> “Covered Individuals” not currently eligible under State law but who self certify that they are able to work but partially unemployed due to…..</a:t>
            </a:r>
          </a:p>
        </p:txBody>
      </p:sp>
      <p:sp>
        <p:nvSpPr>
          <p:cNvPr id="4" name="Slide Number Placeholder 3"/>
          <p:cNvSpPr>
            <a:spLocks noGrp="1"/>
          </p:cNvSpPr>
          <p:nvPr>
            <p:ph type="sldNum" sz="quarter" idx="4"/>
          </p:nvPr>
        </p:nvSpPr>
        <p:spPr>
          <a:xfrm>
            <a:off x="10707624" y="6382512"/>
            <a:ext cx="685800" cy="320040"/>
          </a:xfrm>
        </p:spPr>
        <p:txBody>
          <a:bodyPr vert="horz" lIns="91440" tIns="45720" rIns="91440" bIns="45720" rtlCol="0" anchor="ctr">
            <a:normAutofit/>
          </a:bodyPr>
          <a:lstStyle/>
          <a:p>
            <a:pPr fontAlgn="base">
              <a:spcBef>
                <a:spcPct val="0"/>
              </a:spcBef>
              <a:spcAft>
                <a:spcPct val="0"/>
              </a:spcAft>
              <a:defRPr/>
            </a:pPr>
            <a:endParaRPr lang="en-US">
              <a:solidFill>
                <a:schemeClr val="tx1">
                  <a:tint val="75000"/>
                </a:schemeClr>
              </a:solidFill>
              <a:latin typeface="+mn-lt"/>
              <a:cs typeface="+mn-cs"/>
            </a:endParaRPr>
          </a:p>
        </p:txBody>
      </p:sp>
      <p:sp>
        <p:nvSpPr>
          <p:cNvPr id="5" name="Footer Placeholder 4">
            <a:extLst>
              <a:ext uri="{FF2B5EF4-FFF2-40B4-BE49-F238E27FC236}">
                <a16:creationId xmlns:a16="http://schemas.microsoft.com/office/drawing/2014/main" id="{79A583CB-B65C-48D8-8920-70342C21AEA9}"/>
              </a:ext>
            </a:extLst>
          </p:cNvPr>
          <p:cNvSpPr>
            <a:spLocks noGrp="1"/>
          </p:cNvSpPr>
          <p:nvPr>
            <p:ph type="ftr" sz="quarter" idx="3"/>
          </p:nvPr>
        </p:nvSpPr>
        <p:spPr/>
        <p:txBody>
          <a:bodyPr/>
          <a:lstStyle/>
          <a:p>
            <a:r>
              <a:rPr lang="en-US" b="1"/>
              <a:t>Jackson Lewis P.C.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80"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6602E932-EE8D-414D-9875-F8F45C448D3A}"/>
              </a:ext>
            </a:extLst>
          </p:cNvPr>
          <p:cNvSpPr>
            <a:spLocks noGrp="1"/>
          </p:cNvSpPr>
          <p:nvPr>
            <p:ph type="title"/>
          </p:nvPr>
        </p:nvSpPr>
        <p:spPr>
          <a:xfrm>
            <a:off x="1098468" y="885651"/>
            <a:ext cx="3229803" cy="4624603"/>
          </a:xfrm>
        </p:spPr>
        <p:txBody>
          <a:bodyPr vert="horz" lIns="91440" tIns="45720" rIns="91440" bIns="45720" rtlCol="0" anchor="ctr">
            <a:normAutofit/>
          </a:bodyPr>
          <a:lstStyle/>
          <a:p>
            <a:pPr fontAlgn="base">
              <a:spcAft>
                <a:spcPct val="0"/>
              </a:spcAft>
            </a:pPr>
            <a:r>
              <a:rPr lang="en-US" sz="4400" b="1" kern="1200">
                <a:solidFill>
                  <a:srgbClr val="FFFFFF"/>
                </a:solidFill>
                <a:latin typeface="+mj-lt"/>
                <a:ea typeface="+mj-ea"/>
                <a:cs typeface="+mj-cs"/>
              </a:rPr>
              <a:t>CARES Act Cont’d</a:t>
            </a:r>
            <a:r>
              <a:rPr lang="en-US" sz="4400" kern="1200">
                <a:solidFill>
                  <a:srgbClr val="FFFFFF"/>
                </a:solidFill>
                <a:latin typeface="+mj-lt"/>
                <a:ea typeface="+mj-ea"/>
                <a:cs typeface="+mj-cs"/>
              </a:rPr>
              <a:t>.</a:t>
            </a:r>
          </a:p>
        </p:txBody>
      </p:sp>
      <p:sp>
        <p:nvSpPr>
          <p:cNvPr id="7170" name="Rectangle 3"/>
          <p:cNvSpPr>
            <a:spLocks noGrp="1" noChangeArrowheads="1"/>
          </p:cNvSpPr>
          <p:nvPr>
            <p:ph idx="1"/>
          </p:nvPr>
        </p:nvSpPr>
        <p:spPr>
          <a:xfrm>
            <a:off x="4452257" y="831567"/>
            <a:ext cx="7051671" cy="4670933"/>
          </a:xfrm>
        </p:spPr>
        <p:txBody>
          <a:bodyPr vert="horz" lIns="91440" tIns="45720" rIns="91440" bIns="45720" rtlCol="0" anchor="ctr">
            <a:normAutofit fontScale="92500" lnSpcReduction="10000"/>
          </a:bodyPr>
          <a:lstStyle/>
          <a:p>
            <a:pPr marL="0"/>
            <a:endParaRPr lang="en-US" sz="1600" dirty="0">
              <a:latin typeface="+mn-lt"/>
              <a:cs typeface="+mn-cs"/>
            </a:endParaRPr>
          </a:p>
          <a:p>
            <a:pPr lvl="3"/>
            <a:r>
              <a:rPr lang="en-US" sz="1800" dirty="0">
                <a:latin typeface="+mn-lt"/>
                <a:cs typeface="+mn-cs"/>
              </a:rPr>
              <a:t>Diagnosis of COVID19 or experiencing symptoms</a:t>
            </a:r>
          </a:p>
          <a:p>
            <a:pPr lvl="3"/>
            <a:r>
              <a:rPr lang="en-US" sz="1800" dirty="0">
                <a:latin typeface="+mn-lt"/>
                <a:cs typeface="+mn-cs"/>
              </a:rPr>
              <a:t>Providing care for a family member diagnosed with COVID19</a:t>
            </a:r>
          </a:p>
          <a:p>
            <a:pPr lvl="3"/>
            <a:r>
              <a:rPr lang="en-US" sz="1800" dirty="0">
                <a:latin typeface="+mn-lt"/>
                <a:cs typeface="+mn-cs"/>
              </a:rPr>
              <a:t>Primary caregiver for a child or other household member unable to attend school or facility due to COVID19</a:t>
            </a:r>
          </a:p>
          <a:p>
            <a:pPr lvl="3"/>
            <a:r>
              <a:rPr lang="en-US" sz="1800" dirty="0">
                <a:latin typeface="+mn-lt"/>
                <a:cs typeface="+mn-cs"/>
              </a:rPr>
              <a:t>Unable to reach employment because place of employment is closed due to COVID19 quarantine</a:t>
            </a:r>
          </a:p>
          <a:p>
            <a:pPr lvl="3"/>
            <a:r>
              <a:rPr lang="en-US" sz="1800" dirty="0">
                <a:latin typeface="+mn-lt"/>
                <a:cs typeface="+mn-cs"/>
              </a:rPr>
              <a:t>Unable to work because healthcare provider has advised the individual to self-quarantine due to COVID19</a:t>
            </a:r>
          </a:p>
          <a:p>
            <a:pPr lvl="3"/>
            <a:r>
              <a:rPr lang="en-US" sz="1800" dirty="0">
                <a:latin typeface="+mn-lt"/>
                <a:cs typeface="+mn-cs"/>
              </a:rPr>
              <a:t>Individual was scheduled to commence employment and does not have a job or is unable to reach the job as a direct result of COVID19</a:t>
            </a:r>
          </a:p>
          <a:p>
            <a:pPr lvl="3"/>
            <a:r>
              <a:rPr lang="en-US" sz="1800" dirty="0">
                <a:latin typeface="+mn-lt"/>
                <a:cs typeface="+mn-cs"/>
              </a:rPr>
              <a:t>Individual has become breadwinner or major support of household because head of household has died as a result of COVID19</a:t>
            </a:r>
          </a:p>
          <a:p>
            <a:pPr lvl="3"/>
            <a:r>
              <a:rPr lang="en-US" sz="1800" dirty="0">
                <a:latin typeface="+mn-lt"/>
                <a:cs typeface="+mn-cs"/>
              </a:rPr>
              <a:t>Individual has to quit job because of COVID19</a:t>
            </a:r>
          </a:p>
          <a:p>
            <a:pPr lvl="3"/>
            <a:r>
              <a:rPr lang="en-US" sz="1800" dirty="0">
                <a:latin typeface="+mn-lt"/>
                <a:cs typeface="+mn-cs"/>
              </a:rPr>
              <a:t>Place of employment is closed because of COVID19</a:t>
            </a:r>
          </a:p>
          <a:p>
            <a:endParaRPr lang="en-US" sz="1500" dirty="0">
              <a:latin typeface="+mn-lt"/>
              <a:cs typeface="+mn-cs"/>
            </a:endParaRPr>
          </a:p>
        </p:txBody>
      </p:sp>
      <p:sp>
        <p:nvSpPr>
          <p:cNvPr id="2" name="Footer Placeholder 1">
            <a:extLst>
              <a:ext uri="{FF2B5EF4-FFF2-40B4-BE49-F238E27FC236}">
                <a16:creationId xmlns:a16="http://schemas.microsoft.com/office/drawing/2014/main" id="{2B1EBC2B-A93E-4A64-8D69-A2A43BCBEB22}"/>
              </a:ext>
            </a:extLst>
          </p:cNvPr>
          <p:cNvSpPr>
            <a:spLocks noGrp="1"/>
          </p:cNvSpPr>
          <p:nvPr>
            <p:ph type="ftr" sz="quarter" idx="3"/>
          </p:nvPr>
        </p:nvSpPr>
        <p:spPr/>
        <p:txBody>
          <a:bodyPr/>
          <a:lstStyle/>
          <a:p>
            <a:r>
              <a:rPr lang="en-US" b="1"/>
              <a:t>Jackson Lewis P.C.</a:t>
            </a:r>
            <a:endParaRPr lang="en-US" dirty="0"/>
          </a:p>
        </p:txBody>
      </p:sp>
      <p:sp>
        <p:nvSpPr>
          <p:cNvPr id="3" name="Slide Number Placeholder 2">
            <a:extLst>
              <a:ext uri="{FF2B5EF4-FFF2-40B4-BE49-F238E27FC236}">
                <a16:creationId xmlns:a16="http://schemas.microsoft.com/office/drawing/2014/main" id="{DCB4D06D-2229-40AB-A8AF-687C5CA11680}"/>
              </a:ext>
            </a:extLst>
          </p:cNvPr>
          <p:cNvSpPr>
            <a:spLocks noGrp="1"/>
          </p:cNvSpPr>
          <p:nvPr>
            <p:ph type="sldNum" sz="quarter" idx="4"/>
          </p:nvPr>
        </p:nvSpPr>
        <p:spPr/>
        <p:txBody>
          <a:bodyPr/>
          <a:lstStyle/>
          <a:p>
            <a:fld id="{407F7647-6CBB-4945-B48A-22BF8575EA14}"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4E3D14C2-B197-49C2-980D-C8F8D24FCCF8}"/>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sz="4400" kern="1200" dirty="0">
                <a:solidFill>
                  <a:srgbClr val="FFFFFF"/>
                </a:solidFill>
                <a:latin typeface="+mj-lt"/>
                <a:ea typeface="+mj-ea"/>
                <a:cs typeface="+mj-cs"/>
              </a:rPr>
              <a:t>What do I need to do to help my employees get the CARES benefits?</a:t>
            </a:r>
          </a:p>
        </p:txBody>
      </p:sp>
      <p:sp>
        <p:nvSpPr>
          <p:cNvPr id="2" name="Content Placeholder 1">
            <a:extLst>
              <a:ext uri="{FF2B5EF4-FFF2-40B4-BE49-F238E27FC236}">
                <a16:creationId xmlns:a16="http://schemas.microsoft.com/office/drawing/2014/main" id="{8C6F4ABF-107C-4C49-BFB4-20A4EBFDCA65}"/>
              </a:ext>
            </a:extLst>
          </p:cNvPr>
          <p:cNvSpPr>
            <a:spLocks noGrp="1"/>
          </p:cNvSpPr>
          <p:nvPr>
            <p:ph idx="1"/>
          </p:nvPr>
        </p:nvSpPr>
        <p:spPr>
          <a:xfrm>
            <a:off x="4978708" y="885651"/>
            <a:ext cx="6525220" cy="4616849"/>
          </a:xfrm>
        </p:spPr>
        <p:txBody>
          <a:bodyPr vert="horz" lIns="91440" tIns="45720" rIns="91440" bIns="45720" rtlCol="0" anchor="ctr">
            <a:normAutofit fontScale="92500"/>
          </a:bodyPr>
          <a:lstStyle/>
          <a:p>
            <a:r>
              <a:rPr lang="en-US" dirty="0">
                <a:latin typeface="+mn-lt"/>
                <a:cs typeface="+mn-cs"/>
              </a:rPr>
              <a:t>If employees are receiving unemployment benefits, there is nothing additional the employer needs to do.  The CARES monies will be automatically added to their GA weekly benefits beginning this week.</a:t>
            </a:r>
          </a:p>
          <a:p>
            <a:r>
              <a:rPr lang="en-US" dirty="0">
                <a:latin typeface="+mn-lt"/>
                <a:cs typeface="+mn-cs"/>
              </a:rPr>
              <a:t>The $600 is an additional supplement to the regular weekly state unemployment benefits and will include all eligible weeks beginning with the week ending 4/4/2020</a:t>
            </a:r>
          </a:p>
          <a:p>
            <a:r>
              <a:rPr lang="en-US" dirty="0">
                <a:latin typeface="+mn-lt"/>
                <a:cs typeface="+mn-cs"/>
              </a:rPr>
              <a:t>The payment may not be $600 if the employee has elected to have state and federal taxes deducted</a:t>
            </a:r>
          </a:p>
          <a:p>
            <a:r>
              <a:rPr lang="en-US" dirty="0">
                <a:latin typeface="+mn-lt"/>
                <a:cs typeface="+mn-cs"/>
              </a:rPr>
              <a:t>Other deductions may include court ordered of voluntary child support or repayment of a UI overpayment</a:t>
            </a:r>
          </a:p>
        </p:txBody>
      </p:sp>
      <p:sp>
        <p:nvSpPr>
          <p:cNvPr id="3" name="Footer Placeholder 2">
            <a:extLst>
              <a:ext uri="{FF2B5EF4-FFF2-40B4-BE49-F238E27FC236}">
                <a16:creationId xmlns:a16="http://schemas.microsoft.com/office/drawing/2014/main" id="{A4D73A90-9F13-4418-820E-CFE51CF7C7AB}"/>
              </a:ext>
            </a:extLst>
          </p:cNvPr>
          <p:cNvSpPr>
            <a:spLocks noGrp="1"/>
          </p:cNvSpPr>
          <p:nvPr>
            <p:ph type="ftr" sz="quarter" idx="3"/>
          </p:nvPr>
        </p:nvSpPr>
        <p:spPr>
          <a:xfrm>
            <a:off x="795528" y="6382512"/>
            <a:ext cx="6757416" cy="320040"/>
          </a:xfrm>
        </p:spPr>
        <p:txBody>
          <a:bodyPr vert="horz" lIns="91440" tIns="45720" rIns="91440" bIns="45720" rtlCol="0" anchor="ctr">
            <a:normAutofit/>
          </a:bodyPr>
          <a:lstStyle/>
          <a:p>
            <a:pPr>
              <a:spcAft>
                <a:spcPts val="600"/>
              </a:spcAft>
            </a:pPr>
            <a:r>
              <a:rPr lang="en-US" b="1" kern="1200">
                <a:solidFill>
                  <a:schemeClr val="tx1">
                    <a:tint val="75000"/>
                  </a:schemeClr>
                </a:solidFill>
                <a:latin typeface="+mn-lt"/>
                <a:ea typeface="+mn-ea"/>
                <a:cs typeface="+mn-cs"/>
              </a:rPr>
              <a:t>Jackson Lewis P.C.</a:t>
            </a:r>
            <a:endParaRPr lang="en-US" kern="1200">
              <a:solidFill>
                <a:schemeClr val="tx1">
                  <a:tint val="75000"/>
                </a:schemeClr>
              </a:solidFill>
              <a:latin typeface="+mn-lt"/>
              <a:ea typeface="+mn-ea"/>
              <a:cs typeface="+mn-cs"/>
            </a:endParaRPr>
          </a:p>
        </p:txBody>
      </p:sp>
      <p:sp>
        <p:nvSpPr>
          <p:cNvPr id="4" name="Slide Number Placeholder 3">
            <a:extLst>
              <a:ext uri="{FF2B5EF4-FFF2-40B4-BE49-F238E27FC236}">
                <a16:creationId xmlns:a16="http://schemas.microsoft.com/office/drawing/2014/main" id="{B535A15C-3A49-492F-824C-496D0C3A94EC}"/>
              </a:ext>
            </a:extLst>
          </p:cNvPr>
          <p:cNvSpPr>
            <a:spLocks noGrp="1"/>
          </p:cNvSpPr>
          <p:nvPr>
            <p:ph type="sldNum" sz="quarter" idx="4"/>
          </p:nvPr>
        </p:nvSpPr>
        <p:spPr>
          <a:xfrm>
            <a:off x="10707624" y="6382512"/>
            <a:ext cx="685800" cy="320040"/>
          </a:xfrm>
        </p:spPr>
        <p:txBody>
          <a:bodyPr vert="horz" lIns="91440" tIns="45720" rIns="91440" bIns="45720" rtlCol="0" anchor="ctr">
            <a:normAutofit/>
          </a:bodyPr>
          <a:lstStyle/>
          <a:p>
            <a:pPr>
              <a:spcAft>
                <a:spcPts val="600"/>
              </a:spcAft>
            </a:pPr>
            <a:fld id="{407F7647-6CBB-4945-B48A-22BF8575EA14}" type="slidenum">
              <a:rPr lang="en-US">
                <a:solidFill>
                  <a:schemeClr val="tx1">
                    <a:tint val="75000"/>
                  </a:schemeClr>
                </a:solidFill>
                <a:latin typeface="+mn-lt"/>
                <a:cs typeface="+mn-cs"/>
              </a:rPr>
              <a:pPr>
                <a:spcAft>
                  <a:spcPts val="600"/>
                </a:spcAft>
              </a:pPr>
              <a:t>15</a:t>
            </a:fld>
            <a:endParaRPr lang="en-US">
              <a:solidFill>
                <a:schemeClr val="tx1">
                  <a:tint val="75000"/>
                </a:schemeClr>
              </a:solidFill>
              <a:latin typeface="+mn-lt"/>
              <a:cs typeface="+mn-cs"/>
            </a:endParaRPr>
          </a:p>
        </p:txBody>
      </p:sp>
    </p:spTree>
    <p:extLst>
      <p:ext uri="{BB962C8B-B14F-4D97-AF65-F5344CB8AC3E}">
        <p14:creationId xmlns:p14="http://schemas.microsoft.com/office/powerpoint/2010/main" val="64602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E09F15-511B-4614-AA2D-745EF2443978}"/>
              </a:ext>
            </a:extLst>
          </p:cNvPr>
          <p:cNvSpPr>
            <a:spLocks noGrp="1"/>
          </p:cNvSpPr>
          <p:nvPr>
            <p:ph idx="1"/>
          </p:nvPr>
        </p:nvSpPr>
        <p:spPr/>
        <p:txBody>
          <a:bodyPr/>
          <a:lstStyle/>
          <a:p>
            <a:r>
              <a:rPr lang="en-US" dirty="0"/>
              <a:t>PUA provides benefits to those not eligible under state law (independent contractors, gig workers, self-employed individuals)</a:t>
            </a:r>
          </a:p>
          <a:p>
            <a:r>
              <a:rPr lang="en-US" dirty="0"/>
              <a:t>These individuals must be deemed ineligible for state benefits before being evaluated for federal benefits</a:t>
            </a:r>
          </a:p>
          <a:p>
            <a:r>
              <a:rPr lang="en-US" dirty="0"/>
              <a:t>Individuals should file a regular state unemployment claim, and a written determination of eligibility will be released</a:t>
            </a:r>
          </a:p>
          <a:p>
            <a:r>
              <a:rPr lang="en-US" dirty="0"/>
              <a:t>Once they are determined not eligible, they will receive an email with instructions for a PUA application</a:t>
            </a:r>
          </a:p>
        </p:txBody>
      </p:sp>
      <p:sp>
        <p:nvSpPr>
          <p:cNvPr id="3" name="Footer Placeholder 2">
            <a:extLst>
              <a:ext uri="{FF2B5EF4-FFF2-40B4-BE49-F238E27FC236}">
                <a16:creationId xmlns:a16="http://schemas.microsoft.com/office/drawing/2014/main" id="{601A2CFF-A5E8-452C-8058-CCD7082C57AC}"/>
              </a:ext>
            </a:extLst>
          </p:cNvPr>
          <p:cNvSpPr>
            <a:spLocks noGrp="1"/>
          </p:cNvSpPr>
          <p:nvPr>
            <p:ph type="ftr" sz="quarter" idx="3"/>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8B732555-C012-460D-8030-937861909550}"/>
              </a:ext>
            </a:extLst>
          </p:cNvPr>
          <p:cNvSpPr>
            <a:spLocks noGrp="1"/>
          </p:cNvSpPr>
          <p:nvPr>
            <p:ph type="sldNum" sz="quarter" idx="4"/>
          </p:nvPr>
        </p:nvSpPr>
        <p:spPr/>
        <p:txBody>
          <a:bodyPr/>
          <a:lstStyle/>
          <a:p>
            <a:fld id="{407F7647-6CBB-4945-B48A-22BF8575EA14}" type="slidenum">
              <a:rPr lang="en-US" smtClean="0"/>
              <a:pPr/>
              <a:t>16</a:t>
            </a:fld>
            <a:endParaRPr lang="en-US" dirty="0"/>
          </a:p>
        </p:txBody>
      </p:sp>
      <p:sp>
        <p:nvSpPr>
          <p:cNvPr id="5" name="Title 4">
            <a:extLst>
              <a:ext uri="{FF2B5EF4-FFF2-40B4-BE49-F238E27FC236}">
                <a16:creationId xmlns:a16="http://schemas.microsoft.com/office/drawing/2014/main" id="{C9980940-BE0F-44F6-97D1-E38A56E5B677}"/>
              </a:ext>
            </a:extLst>
          </p:cNvPr>
          <p:cNvSpPr>
            <a:spLocks noGrp="1"/>
          </p:cNvSpPr>
          <p:nvPr>
            <p:ph type="title"/>
          </p:nvPr>
        </p:nvSpPr>
        <p:spPr/>
        <p:txBody>
          <a:bodyPr/>
          <a:lstStyle/>
          <a:p>
            <a:r>
              <a:rPr lang="en-US" dirty="0"/>
              <a:t>Pandemic Unemployment Assistance (PUA)</a:t>
            </a:r>
          </a:p>
        </p:txBody>
      </p:sp>
    </p:spTree>
    <p:extLst>
      <p:ext uri="{BB962C8B-B14F-4D97-AF65-F5344CB8AC3E}">
        <p14:creationId xmlns:p14="http://schemas.microsoft.com/office/powerpoint/2010/main" val="4007377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D65DA1-3E34-456B-B3F9-3EC4EF1E5F51}"/>
              </a:ext>
            </a:extLst>
          </p:cNvPr>
          <p:cNvSpPr>
            <a:spLocks noGrp="1"/>
          </p:cNvSpPr>
          <p:nvPr>
            <p:ph sz="quarter" idx="12"/>
          </p:nvPr>
        </p:nvSpPr>
        <p:spPr/>
        <p:txBody>
          <a:bodyPr/>
          <a:lstStyle/>
          <a:p>
            <a:r>
              <a:rPr lang="en-US" dirty="0"/>
              <a:t>QUESTIONS</a:t>
            </a:r>
          </a:p>
        </p:txBody>
      </p:sp>
    </p:spTree>
    <p:extLst>
      <p:ext uri="{BB962C8B-B14F-4D97-AF65-F5344CB8AC3E}">
        <p14:creationId xmlns:p14="http://schemas.microsoft.com/office/powerpoint/2010/main" val="332919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4B018-8ADB-49EC-BE30-92F6387996C5}"/>
              </a:ext>
            </a:extLst>
          </p:cNvPr>
          <p:cNvSpPr>
            <a:spLocks noGrp="1"/>
          </p:cNvSpPr>
          <p:nvPr>
            <p:ph type="body" sz="quarter" idx="10"/>
          </p:nvPr>
        </p:nvSpPr>
        <p:spPr>
          <a:xfrm>
            <a:off x="1110344" y="1926771"/>
            <a:ext cx="10295844" cy="3107047"/>
          </a:xfrm>
        </p:spPr>
        <p:txBody>
          <a:bodyPr/>
          <a:lstStyle/>
          <a:p>
            <a:r>
              <a:rPr lang="en-US" sz="4400" dirty="0"/>
              <a:t>What is the difference between a furlough and a layoff? </a:t>
            </a:r>
          </a:p>
          <a:p>
            <a:r>
              <a:rPr lang="en-US" sz="4400" dirty="0"/>
              <a:t> </a:t>
            </a:r>
          </a:p>
        </p:txBody>
      </p:sp>
      <p:sp>
        <p:nvSpPr>
          <p:cNvPr id="3" name="Footer Placeholder 2">
            <a:extLst>
              <a:ext uri="{FF2B5EF4-FFF2-40B4-BE49-F238E27FC236}">
                <a16:creationId xmlns:a16="http://schemas.microsoft.com/office/drawing/2014/main" id="{EC0C2969-A41A-49AA-A19C-C4503BF4364A}"/>
              </a:ext>
            </a:extLst>
          </p:cNvPr>
          <p:cNvSpPr>
            <a:spLocks noGrp="1"/>
          </p:cNvSpPr>
          <p:nvPr>
            <p:ph type="ftr" sz="quarter" idx="4294967295"/>
          </p:nvPr>
        </p:nvSpPr>
        <p:spPr>
          <a:xfrm>
            <a:off x="0" y="6356350"/>
            <a:ext cx="4114800" cy="365125"/>
          </a:xfrm>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03CB2790-4BEF-4CE1-8E7A-7188068C5284}"/>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18</a:t>
            </a:fld>
            <a:endParaRPr lang="en-US" dirty="0"/>
          </a:p>
        </p:txBody>
      </p:sp>
      <p:sp>
        <p:nvSpPr>
          <p:cNvPr id="5" name="Title 4">
            <a:extLst>
              <a:ext uri="{FF2B5EF4-FFF2-40B4-BE49-F238E27FC236}">
                <a16:creationId xmlns:a16="http://schemas.microsoft.com/office/drawing/2014/main" id="{EF17681B-057E-4B9E-B935-3205D3F1160F}"/>
              </a:ext>
            </a:extLst>
          </p:cNvPr>
          <p:cNvSpPr>
            <a:spLocks noGrp="1"/>
          </p:cNvSpPr>
          <p:nvPr>
            <p:ph type="title" idx="4294967295"/>
          </p:nvPr>
        </p:nvSpPr>
        <p:spPr>
          <a:xfrm>
            <a:off x="0" y="457200"/>
            <a:ext cx="10817225" cy="738188"/>
          </a:xfrm>
        </p:spPr>
        <p:txBody>
          <a:bodyPr/>
          <a:lstStyle/>
          <a:p>
            <a:endParaRPr lang="en-US" dirty="0"/>
          </a:p>
        </p:txBody>
      </p:sp>
    </p:spTree>
    <p:extLst>
      <p:ext uri="{BB962C8B-B14F-4D97-AF65-F5344CB8AC3E}">
        <p14:creationId xmlns:p14="http://schemas.microsoft.com/office/powerpoint/2010/main" val="139618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8E4619-52A2-458E-A266-3311E8F26959}"/>
              </a:ext>
            </a:extLst>
          </p:cNvPr>
          <p:cNvSpPr>
            <a:spLocks noGrp="1"/>
          </p:cNvSpPr>
          <p:nvPr>
            <p:ph type="body" sz="quarter" idx="10"/>
          </p:nvPr>
        </p:nvSpPr>
        <p:spPr/>
        <p:txBody>
          <a:bodyPr/>
          <a:lstStyle/>
          <a:p>
            <a:r>
              <a:rPr lang="en-US" sz="4400" dirty="0"/>
              <a:t>So, what do I tell my employees to do to get their unemployment benefits started? 	</a:t>
            </a:r>
          </a:p>
        </p:txBody>
      </p:sp>
    </p:spTree>
    <p:extLst>
      <p:ext uri="{BB962C8B-B14F-4D97-AF65-F5344CB8AC3E}">
        <p14:creationId xmlns:p14="http://schemas.microsoft.com/office/powerpoint/2010/main" val="1088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988633-6757-F14B-AF02-1E32C5CA864A}"/>
              </a:ext>
            </a:extLst>
          </p:cNvPr>
          <p:cNvSpPr>
            <a:spLocks noGrp="1"/>
          </p:cNvSpPr>
          <p:nvPr>
            <p:ph type="body" sz="quarter" idx="10"/>
          </p:nvPr>
        </p:nvSpPr>
        <p:spPr>
          <a:xfrm>
            <a:off x="6096000" y="1334814"/>
            <a:ext cx="4794694" cy="3510455"/>
          </a:xfrm>
        </p:spPr>
        <p:txBody>
          <a:bodyPr/>
          <a:lstStyle/>
          <a:p>
            <a:endParaRPr lang="en-US" dirty="0"/>
          </a:p>
          <a:p>
            <a:endParaRPr lang="en-US" dirty="0"/>
          </a:p>
          <a:p>
            <a:endParaRPr lang="en-US" dirty="0"/>
          </a:p>
          <a:p>
            <a:endParaRPr lang="en-US" dirty="0"/>
          </a:p>
          <a:p>
            <a:r>
              <a:rPr lang="en-US" sz="2400" dirty="0">
                <a:latin typeface="+mn-lt"/>
              </a:rPr>
              <a:t>The Basics</a:t>
            </a:r>
          </a:p>
          <a:p>
            <a:r>
              <a:rPr lang="en-US" sz="2400" dirty="0">
                <a:latin typeface="+mn-lt"/>
              </a:rPr>
              <a:t>Georgia’s Partial Unemployment Benefits</a:t>
            </a:r>
          </a:p>
          <a:p>
            <a:r>
              <a:rPr lang="en-US" sz="2400" dirty="0">
                <a:latin typeface="+mn-lt"/>
              </a:rPr>
              <a:t>Employer Filing Obligations</a:t>
            </a:r>
          </a:p>
          <a:p>
            <a:r>
              <a:rPr lang="en-US" sz="2400" dirty="0">
                <a:latin typeface="+mn-lt"/>
              </a:rPr>
              <a:t>What Must Employees Do</a:t>
            </a:r>
          </a:p>
          <a:p>
            <a:r>
              <a:rPr lang="en-US" sz="2400" dirty="0">
                <a:latin typeface="+mn-lt"/>
              </a:rPr>
              <a:t>Federal Government’s Stimulus Plan –  The CARES Act</a:t>
            </a:r>
          </a:p>
          <a:p>
            <a:endParaRPr lang="en-US" dirty="0"/>
          </a:p>
          <a:p>
            <a:pPr marL="573087" indent="0">
              <a:buNone/>
            </a:pPr>
            <a:endParaRPr lang="en-US" dirty="0"/>
          </a:p>
          <a:p>
            <a:pPr marL="573087" indent="0">
              <a:buNone/>
            </a:pPr>
            <a:endParaRPr lang="en-US" dirty="0"/>
          </a:p>
          <a:p>
            <a:endParaRPr lang="en-US" dirty="0"/>
          </a:p>
          <a:p>
            <a:endParaRPr lang="en-US" dirty="0"/>
          </a:p>
        </p:txBody>
      </p:sp>
      <p:sp>
        <p:nvSpPr>
          <p:cNvPr id="4" name="Title 3">
            <a:extLst>
              <a:ext uri="{FF2B5EF4-FFF2-40B4-BE49-F238E27FC236}">
                <a16:creationId xmlns:a16="http://schemas.microsoft.com/office/drawing/2014/main" id="{EB0CADB0-884E-884D-9204-65D5016A917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6519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2174EDF-5EF4-4A61-9A85-5CB4C36054BE}"/>
              </a:ext>
            </a:extLst>
          </p:cNvPr>
          <p:cNvSpPr>
            <a:spLocks noGrp="1"/>
          </p:cNvSpPr>
          <p:nvPr>
            <p:ph type="body" sz="quarter" idx="10"/>
          </p:nvPr>
        </p:nvSpPr>
        <p:spPr/>
        <p:txBody>
          <a:bodyPr/>
          <a:lstStyle/>
          <a:p>
            <a:r>
              <a:rPr lang="en-US" sz="4400" dirty="0">
                <a:solidFill>
                  <a:srgbClr val="FFFFFF"/>
                </a:solidFill>
                <a:ea typeface="+mj-ea"/>
              </a:rPr>
              <a:t>I have a lot of part-time and contract workers.  Are they covered by the Georgia plan, the CARES Act, or both? </a:t>
            </a:r>
            <a:endParaRPr lang="en-US" sz="4400" dirty="0"/>
          </a:p>
        </p:txBody>
      </p:sp>
      <p:sp>
        <p:nvSpPr>
          <p:cNvPr id="3" name="Footer Placeholder 2">
            <a:extLst>
              <a:ext uri="{FF2B5EF4-FFF2-40B4-BE49-F238E27FC236}">
                <a16:creationId xmlns:a16="http://schemas.microsoft.com/office/drawing/2014/main" id="{B1046560-3C13-4250-8663-83556C3F2031}"/>
              </a:ext>
            </a:extLst>
          </p:cNvPr>
          <p:cNvSpPr>
            <a:spLocks noGrp="1"/>
          </p:cNvSpPr>
          <p:nvPr>
            <p:ph type="ftr" sz="quarter" idx="4294967295"/>
          </p:nvPr>
        </p:nvSpPr>
        <p:spPr>
          <a:xfrm>
            <a:off x="0" y="6356350"/>
            <a:ext cx="4114800" cy="365125"/>
          </a:xfrm>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F3DBCD81-3D79-4B6E-870E-053ECB6E3936}"/>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20</a:t>
            </a:fld>
            <a:endParaRPr lang="en-US" dirty="0"/>
          </a:p>
        </p:txBody>
      </p:sp>
    </p:spTree>
    <p:extLst>
      <p:ext uri="{BB962C8B-B14F-4D97-AF65-F5344CB8AC3E}">
        <p14:creationId xmlns:p14="http://schemas.microsoft.com/office/powerpoint/2010/main" val="315360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FCD5E9-6574-45A2-8CAE-04457406C2F0}"/>
              </a:ext>
            </a:extLst>
          </p:cNvPr>
          <p:cNvSpPr>
            <a:spLocks noGrp="1"/>
          </p:cNvSpPr>
          <p:nvPr>
            <p:ph type="body" sz="quarter" idx="10"/>
          </p:nvPr>
        </p:nvSpPr>
        <p:spPr>
          <a:xfrm>
            <a:off x="685800" y="2035629"/>
            <a:ext cx="10720388" cy="2998190"/>
          </a:xfrm>
        </p:spPr>
        <p:txBody>
          <a:bodyPr/>
          <a:lstStyle/>
          <a:p>
            <a:pPr>
              <a:spcBef>
                <a:spcPts val="0"/>
              </a:spcBef>
            </a:pPr>
            <a:r>
              <a:rPr lang="en-US" sz="4400" dirty="0">
                <a:latin typeface="Calibri" panose="020F0502020204030204" pitchFamily="34" charset="0"/>
                <a:ea typeface="Calibri" panose="020F0502020204030204" pitchFamily="34" charset="0"/>
              </a:rPr>
              <a:t>What if I have employees in other states to lay off?  How does unemployment work for them?</a:t>
            </a:r>
          </a:p>
          <a:p>
            <a:endParaRPr lang="en-US" dirty="0"/>
          </a:p>
        </p:txBody>
      </p:sp>
      <p:sp>
        <p:nvSpPr>
          <p:cNvPr id="3" name="Footer Placeholder 2">
            <a:extLst>
              <a:ext uri="{FF2B5EF4-FFF2-40B4-BE49-F238E27FC236}">
                <a16:creationId xmlns:a16="http://schemas.microsoft.com/office/drawing/2014/main" id="{AE28852F-6FFB-4C85-9EB8-F3D2F1D033F1}"/>
              </a:ext>
            </a:extLst>
          </p:cNvPr>
          <p:cNvSpPr>
            <a:spLocks noGrp="1"/>
          </p:cNvSpPr>
          <p:nvPr>
            <p:ph type="ftr" sz="quarter" idx="4294967295"/>
          </p:nvPr>
        </p:nvSpPr>
        <p:spPr>
          <a:xfrm>
            <a:off x="0" y="6356350"/>
            <a:ext cx="4114800" cy="365125"/>
          </a:xfrm>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A9A54FA4-A092-41F2-8C06-124391DACABB}"/>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21</a:t>
            </a:fld>
            <a:endParaRPr lang="en-US" dirty="0"/>
          </a:p>
        </p:txBody>
      </p:sp>
    </p:spTree>
    <p:extLst>
      <p:ext uri="{BB962C8B-B14F-4D97-AF65-F5344CB8AC3E}">
        <p14:creationId xmlns:p14="http://schemas.microsoft.com/office/powerpoint/2010/main" val="62232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B8775-0EDF-4EF0-83BD-FC9F7DD493B0}"/>
              </a:ext>
            </a:extLst>
          </p:cNvPr>
          <p:cNvSpPr>
            <a:spLocks noGrp="1"/>
          </p:cNvSpPr>
          <p:nvPr>
            <p:ph type="body" sz="quarter" idx="10"/>
          </p:nvPr>
        </p:nvSpPr>
        <p:spPr/>
        <p:txBody>
          <a:bodyPr/>
          <a:lstStyle/>
          <a:p>
            <a:r>
              <a:rPr lang="en-US" sz="4400" dirty="0"/>
              <a:t>I only hire workers on a part-time, as needed basis. Do I have to file unemployment benefits for them? </a:t>
            </a:r>
          </a:p>
        </p:txBody>
      </p:sp>
    </p:spTree>
    <p:extLst>
      <p:ext uri="{BB962C8B-B14F-4D97-AF65-F5344CB8AC3E}">
        <p14:creationId xmlns:p14="http://schemas.microsoft.com/office/powerpoint/2010/main" val="327159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696333-4DA6-4D75-AD86-E2DC98093F82}"/>
              </a:ext>
            </a:extLst>
          </p:cNvPr>
          <p:cNvSpPr>
            <a:spLocks noGrp="1"/>
          </p:cNvSpPr>
          <p:nvPr>
            <p:ph sz="quarter" idx="12"/>
          </p:nvPr>
        </p:nvSpPr>
        <p:spPr/>
        <p:txBody>
          <a:bodyPr/>
          <a:lstStyle/>
          <a:p>
            <a:pPr algn="ctr"/>
            <a:r>
              <a:rPr lang="en-US" dirty="0"/>
              <a:t>More </a:t>
            </a:r>
            <a:r>
              <a:rPr lang="en-US"/>
              <a:t>Questions???</a:t>
            </a:r>
            <a:endParaRPr lang="en-US" dirty="0"/>
          </a:p>
        </p:txBody>
      </p:sp>
    </p:spTree>
    <p:extLst>
      <p:ext uri="{BB962C8B-B14F-4D97-AF65-F5344CB8AC3E}">
        <p14:creationId xmlns:p14="http://schemas.microsoft.com/office/powerpoint/2010/main" val="1051313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45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F5F8-551B-4355-B8CC-A00F9C9FD2B6}"/>
              </a:ext>
            </a:extLst>
          </p:cNvPr>
          <p:cNvSpPr>
            <a:spLocks noGrp="1"/>
          </p:cNvSpPr>
          <p:nvPr>
            <p:ph type="title"/>
          </p:nvPr>
        </p:nvSpPr>
        <p:spPr/>
        <p:txBody>
          <a:bodyPr/>
          <a:lstStyle/>
          <a:p>
            <a:r>
              <a:rPr lang="en-US" dirty="0"/>
              <a:t>About Jackson Lewis P.C.</a:t>
            </a:r>
          </a:p>
        </p:txBody>
      </p:sp>
    </p:spTree>
    <p:extLst>
      <p:ext uri="{BB962C8B-B14F-4D97-AF65-F5344CB8AC3E}">
        <p14:creationId xmlns:p14="http://schemas.microsoft.com/office/powerpoint/2010/main" val="4234417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20A1D2-BD41-4A9C-8664-187B559DCC1B}"/>
              </a:ext>
            </a:extLst>
          </p:cNvPr>
          <p:cNvSpPr>
            <a:spLocks noGrp="1"/>
          </p:cNvSpPr>
          <p:nvPr>
            <p:ph type="body" sz="quarter" idx="10"/>
          </p:nvPr>
        </p:nvSpPr>
        <p:spPr/>
        <p:txBody>
          <a:bodyPr/>
          <a:lstStyle/>
          <a:p>
            <a:pPr>
              <a:spcAft>
                <a:spcPts val="1200"/>
              </a:spcAft>
            </a:pPr>
            <a:r>
              <a:rPr lang="en-US" sz="2800" dirty="0"/>
              <a:t>As legal professionals </a:t>
            </a:r>
            <a:r>
              <a:rPr lang="en-US" sz="2800" b="1" dirty="0">
                <a:solidFill>
                  <a:schemeClr val="accent2"/>
                </a:solidFill>
              </a:rPr>
              <a:t>focused on the workplace</a:t>
            </a:r>
            <a:r>
              <a:rPr lang="en-US" sz="2800" dirty="0"/>
              <a:t>, we have a unique vantage point into the human condition.</a:t>
            </a:r>
          </a:p>
          <a:p>
            <a:pPr>
              <a:spcAft>
                <a:spcPts val="1200"/>
              </a:spcAft>
            </a:pPr>
            <a:r>
              <a:rPr lang="en-US" sz="2800" dirty="0"/>
              <a:t>It is our </a:t>
            </a:r>
            <a:r>
              <a:rPr lang="en-US" sz="2800" b="1" dirty="0">
                <a:solidFill>
                  <a:schemeClr val="accent2"/>
                </a:solidFill>
              </a:rPr>
              <a:t>privilege</a:t>
            </a:r>
            <a:r>
              <a:rPr lang="en-US" sz="2800" dirty="0"/>
              <a:t> to do work that affects real people. </a:t>
            </a:r>
          </a:p>
          <a:p>
            <a:pPr>
              <a:spcAft>
                <a:spcPts val="1200"/>
              </a:spcAft>
            </a:pPr>
            <a:r>
              <a:rPr lang="en-US" sz="2800" dirty="0"/>
              <a:t>It is our </a:t>
            </a:r>
            <a:r>
              <a:rPr lang="en-US" sz="2800" b="1" dirty="0">
                <a:solidFill>
                  <a:schemeClr val="accent2"/>
                </a:solidFill>
              </a:rPr>
              <a:t>calling</a:t>
            </a:r>
            <a:r>
              <a:rPr lang="en-US" sz="2800" dirty="0"/>
              <a:t> to craft policies that achieve the delicate balance between supporting diverse workers and the </a:t>
            </a:r>
            <a:r>
              <a:rPr lang="en-US" sz="2800" b="1" dirty="0">
                <a:solidFill>
                  <a:schemeClr val="accent2"/>
                </a:solidFill>
              </a:rPr>
              <a:t>businesses that employ them</a:t>
            </a:r>
            <a:r>
              <a:rPr lang="en-US" sz="2800" dirty="0"/>
              <a:t>. </a:t>
            </a:r>
          </a:p>
        </p:txBody>
      </p:sp>
    </p:spTree>
    <p:extLst>
      <p:ext uri="{BB962C8B-B14F-4D97-AF65-F5344CB8AC3E}">
        <p14:creationId xmlns:p14="http://schemas.microsoft.com/office/powerpoint/2010/main" val="257938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689ABF-3A32-4839-A5A0-3E37D7011AAD}"/>
              </a:ext>
            </a:extLst>
          </p:cNvPr>
          <p:cNvSpPr>
            <a:spLocks noGrp="1"/>
          </p:cNvSpPr>
          <p:nvPr>
            <p:ph idx="1"/>
          </p:nvPr>
        </p:nvSpPr>
        <p:spPr/>
        <p:txBody>
          <a:bodyPr/>
          <a:lstStyle/>
          <a:p>
            <a:pPr marL="342900" indent="-342900">
              <a:spcAft>
                <a:spcPts val="600"/>
              </a:spcAft>
            </a:pPr>
            <a:r>
              <a:rPr lang="en-US" dirty="0"/>
              <a:t>We represent management exclusively in every aspect of employment, benefits, labor, and immigration law and related litigation.</a:t>
            </a:r>
          </a:p>
          <a:p>
            <a:pPr marL="342900" indent="-342900">
              <a:spcAft>
                <a:spcPts val="600"/>
              </a:spcAft>
            </a:pPr>
            <a:r>
              <a:rPr lang="en-US" dirty="0"/>
              <a:t>As leaders in </a:t>
            </a:r>
            <a:r>
              <a:rPr lang="en-US" dirty="0">
                <a:latin typeface="Arial"/>
                <a:cs typeface="Arial"/>
              </a:rPr>
              <a:t>educating employers about the laws of equal opportunity, Jackson Lewis understands the importance of having a workforce that reflects the various communities it serves.</a:t>
            </a:r>
          </a:p>
          <a:p>
            <a:pPr marL="285750" indent="-285750">
              <a:spcAft>
                <a:spcPts val="600"/>
              </a:spcAft>
            </a:pPr>
            <a:r>
              <a:rPr lang="en-US" dirty="0">
                <a:latin typeface="Arial"/>
                <a:cs typeface="Arial"/>
              </a:rPr>
              <a:t>With 61 locations and more than 950 attorneys, we offer local knowledge backed by the support of a national firm.</a:t>
            </a:r>
          </a:p>
          <a:p>
            <a:pPr marL="285750" indent="-285750">
              <a:spcAft>
                <a:spcPts val="600"/>
              </a:spcAft>
            </a:pPr>
            <a:r>
              <a:rPr lang="en-US" dirty="0">
                <a:latin typeface="Arial"/>
                <a:cs typeface="Arial"/>
              </a:rPr>
              <a:t>We are founding members of L&amp;E Global, a global alliance of premier employer’s counsel firms.</a:t>
            </a:r>
          </a:p>
        </p:txBody>
      </p:sp>
      <p:sp>
        <p:nvSpPr>
          <p:cNvPr id="2" name="Footer Placeholder 1">
            <a:extLst>
              <a:ext uri="{FF2B5EF4-FFF2-40B4-BE49-F238E27FC236}">
                <a16:creationId xmlns:a16="http://schemas.microsoft.com/office/drawing/2014/main" id="{16F0510B-21BE-47A9-B195-F9ACC8269460}"/>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55F0F528-D617-46FC-B88E-8FDFAFDD4198}"/>
              </a:ext>
            </a:extLst>
          </p:cNvPr>
          <p:cNvSpPr>
            <a:spLocks noGrp="1"/>
          </p:cNvSpPr>
          <p:nvPr>
            <p:ph type="sldNum" sz="quarter" idx="4"/>
          </p:nvPr>
        </p:nvSpPr>
        <p:spPr/>
        <p:txBody>
          <a:bodyPr/>
          <a:lstStyle/>
          <a:p>
            <a:fld id="{407F7647-6CBB-4945-B48A-22BF8575EA14}" type="slidenum">
              <a:rPr lang="en-US" smtClean="0"/>
              <a:pPr/>
              <a:t>27</a:t>
            </a:fld>
            <a:endParaRPr lang="en-US" dirty="0"/>
          </a:p>
        </p:txBody>
      </p:sp>
      <p:sp>
        <p:nvSpPr>
          <p:cNvPr id="4" name="Title 3">
            <a:extLst>
              <a:ext uri="{FF2B5EF4-FFF2-40B4-BE49-F238E27FC236}">
                <a16:creationId xmlns:a16="http://schemas.microsoft.com/office/drawing/2014/main" id="{DEDB52F5-F2BC-4272-9DE0-A9D10198BF9F}"/>
              </a:ext>
            </a:extLst>
          </p:cNvPr>
          <p:cNvSpPr>
            <a:spLocks noGrp="1"/>
          </p:cNvSpPr>
          <p:nvPr>
            <p:ph type="title"/>
          </p:nvPr>
        </p:nvSpPr>
        <p:spPr/>
        <p:txBody>
          <a:bodyPr/>
          <a:lstStyle/>
          <a:p>
            <a:r>
              <a:rPr lang="en-US" dirty="0"/>
              <a:t>Firm overview</a:t>
            </a:r>
          </a:p>
        </p:txBody>
      </p:sp>
    </p:spTree>
    <p:extLst>
      <p:ext uri="{BB962C8B-B14F-4D97-AF65-F5344CB8AC3E}">
        <p14:creationId xmlns:p14="http://schemas.microsoft.com/office/powerpoint/2010/main" val="23530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8E624D-7F29-6A4D-B1C8-BF4C1225ABAA}"/>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2F89928E-3962-794A-9002-9CCFCDA3D0FB}"/>
              </a:ext>
            </a:extLst>
          </p:cNvPr>
          <p:cNvSpPr>
            <a:spLocks noGrp="1"/>
          </p:cNvSpPr>
          <p:nvPr>
            <p:ph type="sldNum" sz="quarter" idx="4"/>
          </p:nvPr>
        </p:nvSpPr>
        <p:spPr/>
        <p:txBody>
          <a:bodyPr/>
          <a:lstStyle/>
          <a:p>
            <a:fld id="{407F7647-6CBB-4945-B48A-22BF8575EA14}" type="slidenum">
              <a:rPr lang="en-US" smtClean="0"/>
              <a:pPr/>
              <a:t>28</a:t>
            </a:fld>
            <a:endParaRPr lang="en-US" dirty="0"/>
          </a:p>
        </p:txBody>
      </p:sp>
      <p:sp>
        <p:nvSpPr>
          <p:cNvPr id="4" name="Title 3">
            <a:extLst>
              <a:ext uri="{FF2B5EF4-FFF2-40B4-BE49-F238E27FC236}">
                <a16:creationId xmlns:a16="http://schemas.microsoft.com/office/drawing/2014/main" id="{3CB3CE48-7C8F-F84B-AC23-4907B53A6609}"/>
              </a:ext>
            </a:extLst>
          </p:cNvPr>
          <p:cNvSpPr>
            <a:spLocks noGrp="1"/>
          </p:cNvSpPr>
          <p:nvPr>
            <p:ph type="title"/>
          </p:nvPr>
        </p:nvSpPr>
        <p:spPr/>
        <p:txBody>
          <a:bodyPr/>
          <a:lstStyle/>
          <a:p>
            <a:r>
              <a:rPr lang="en-US" dirty="0"/>
              <a:t>National recognition</a:t>
            </a:r>
          </a:p>
        </p:txBody>
      </p:sp>
      <p:sp>
        <p:nvSpPr>
          <p:cNvPr id="29" name="Rectangle 28">
            <a:extLst>
              <a:ext uri="{FF2B5EF4-FFF2-40B4-BE49-F238E27FC236}">
                <a16:creationId xmlns:a16="http://schemas.microsoft.com/office/drawing/2014/main" id="{2836C10D-26A3-0941-9760-FAB9A7F2B065}"/>
              </a:ext>
            </a:extLst>
          </p:cNvPr>
          <p:cNvSpPr/>
          <p:nvPr/>
        </p:nvSpPr>
        <p:spPr>
          <a:xfrm>
            <a:off x="2201507" y="1711916"/>
            <a:ext cx="3858397" cy="2092881"/>
          </a:xfrm>
          <a:prstGeom prst="rect">
            <a:avLst/>
          </a:prstGeom>
          <a:ln>
            <a:noFill/>
          </a:ln>
          <a:scene3d>
            <a:camera prst="orthographicFront"/>
            <a:lightRig rig="threePt" dir="t"/>
          </a:scene3d>
          <a:sp3d>
            <a:bevelT/>
          </a:sp3d>
        </p:spPr>
        <p:txBody>
          <a:bodyPr wrap="square" lIns="0">
            <a:spAutoFit/>
          </a:bodyPr>
          <a:lstStyle/>
          <a:p>
            <a:r>
              <a:rPr lang="en-US" sz="1300" dirty="0">
                <a:latin typeface="Arial" panose="020B0604020202020204" pitchFamily="34" charset="0"/>
                <a:cs typeface="Arial" panose="020B0604020202020204" pitchFamily="34" charset="0"/>
              </a:rPr>
              <a:t>Recognized for excellence and ranked as a </a:t>
            </a:r>
            <a:r>
              <a:rPr lang="en-US" sz="1300" dirty="0">
                <a:ln w="18415" cmpd="sng">
                  <a:noFill/>
                  <a:prstDash val="solid"/>
                </a:ln>
                <a:latin typeface="Arial" panose="020B0604020202020204" pitchFamily="34" charset="0"/>
                <a:cs typeface="Arial" panose="020B0604020202020204" pitchFamily="34" charset="0"/>
              </a:rPr>
              <a:t>Tier 1</a:t>
            </a:r>
            <a:r>
              <a:rPr lang="en-US" sz="1300" dirty="0">
                <a:latin typeface="Arial" panose="020B0604020202020204" pitchFamily="34" charset="0"/>
                <a:cs typeface="Arial" panose="020B0604020202020204" pitchFamily="34" charset="0"/>
              </a:rPr>
              <a:t> National “Best Law Firm” by </a:t>
            </a:r>
            <a:r>
              <a:rPr lang="en-US" sz="1300" i="1" dirty="0">
                <a:latin typeface="Arial" panose="020B0604020202020204" pitchFamily="34" charset="0"/>
                <a:cs typeface="Arial" panose="020B0604020202020204" pitchFamily="34" charset="0"/>
              </a:rPr>
              <a:t>U.S. News — Best Lawye</a:t>
            </a:r>
            <a:r>
              <a:rPr lang="en-US" sz="1300" dirty="0">
                <a:latin typeface="Arial" panose="020B0604020202020204" pitchFamily="34" charset="0"/>
                <a:cs typeface="Arial" panose="020B0604020202020204" pitchFamily="34" charset="0"/>
              </a:rPr>
              <a:t>rs</a:t>
            </a:r>
            <a:r>
              <a:rPr lang="en-US" sz="1300" baseline="30000" dirty="0">
                <a:latin typeface="Arial" panose="020B0604020202020204" pitchFamily="34" charset="0"/>
                <a:cs typeface="Arial" panose="020B0604020202020204" pitchFamily="34" charset="0"/>
              </a:rPr>
              <a:t>®</a:t>
            </a:r>
            <a:r>
              <a:rPr lang="en-US" sz="1300" b="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for:</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Employment Law – Management;</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Labor Law – Management; and</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Litigation – Labor &amp; Employment.</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More than 70% of Jackson Lewis’ firm locations also received a </a:t>
            </a:r>
            <a:r>
              <a:rPr lang="en-US" sz="1300" dirty="0">
                <a:ln w="18415" cmpd="sng">
                  <a:noFill/>
                  <a:prstDash val="solid"/>
                </a:ln>
                <a:latin typeface="Arial" panose="020B0604020202020204" pitchFamily="34" charset="0"/>
                <a:cs typeface="Arial" panose="020B0604020202020204" pitchFamily="34" charset="0"/>
              </a:rPr>
              <a:t>Tier 1</a:t>
            </a:r>
            <a:r>
              <a:rPr lang="en-US" sz="1300" dirty="0">
                <a:latin typeface="Arial" panose="020B0604020202020204" pitchFamily="34" charset="0"/>
                <a:cs typeface="Arial" panose="020B0604020202020204" pitchFamily="34" charset="0"/>
              </a:rPr>
              <a:t> Metropolitan designation in various labor and employment categories.</a:t>
            </a:r>
          </a:p>
        </p:txBody>
      </p:sp>
      <p:sp>
        <p:nvSpPr>
          <p:cNvPr id="31" name="Rectangle 30">
            <a:extLst>
              <a:ext uri="{FF2B5EF4-FFF2-40B4-BE49-F238E27FC236}">
                <a16:creationId xmlns:a16="http://schemas.microsoft.com/office/drawing/2014/main" id="{B03A72E7-9AB2-B14D-B764-2619DDCF5F1E}"/>
              </a:ext>
            </a:extLst>
          </p:cNvPr>
          <p:cNvSpPr/>
          <p:nvPr/>
        </p:nvSpPr>
        <p:spPr>
          <a:xfrm>
            <a:off x="7684299" y="1718761"/>
            <a:ext cx="3813048" cy="1692771"/>
          </a:xfrm>
          <a:prstGeom prst="rect">
            <a:avLst/>
          </a:prstGeom>
          <a:ln>
            <a:noFill/>
          </a:ln>
          <a:scene3d>
            <a:camera prst="orthographicFront"/>
            <a:lightRig rig="threePt" dir="t"/>
          </a:scene3d>
          <a:sp3d>
            <a:bevelT/>
          </a:sp3d>
        </p:spPr>
        <p:txBody>
          <a:bodyPr wrap="square" lIns="0">
            <a:spAutoFit/>
          </a:bodyPr>
          <a:lstStyle/>
          <a:p>
            <a:pPr marL="0" indent="0">
              <a:spcBef>
                <a:spcPts val="600"/>
              </a:spcBef>
              <a:buNone/>
            </a:pPr>
            <a:r>
              <a:rPr lang="en-US" sz="1300" dirty="0">
                <a:latin typeface="Arial" panose="020B0604020202020204" pitchFamily="34" charset="0"/>
                <a:cs typeface="Arial" panose="020B0604020202020204" pitchFamily="34" charset="0"/>
              </a:rPr>
              <a:t>Recommended in </a:t>
            </a:r>
            <a:r>
              <a:rPr lang="en-US" sz="1300" i="1" dirty="0">
                <a:latin typeface="Arial" panose="020B0604020202020204" pitchFamily="34" charset="0"/>
                <a:cs typeface="Arial" panose="020B0604020202020204" pitchFamily="34" charset="0"/>
              </a:rPr>
              <a:t>The Legal 500 United States 2019</a:t>
            </a:r>
            <a:r>
              <a:rPr lang="en-US" sz="1300" b="1" i="1"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for:</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Employee Benefits, Executive Compensation and Retirement Plans: Design;</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Immigration; Labor and Employment Disputes (including collective actions): Defense; </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Labor-Management Relations; and</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Workplace and Employment Counseling.</a:t>
            </a:r>
          </a:p>
        </p:txBody>
      </p:sp>
      <p:sp>
        <p:nvSpPr>
          <p:cNvPr id="32" name="Rectangle 31">
            <a:extLst>
              <a:ext uri="{FF2B5EF4-FFF2-40B4-BE49-F238E27FC236}">
                <a16:creationId xmlns:a16="http://schemas.microsoft.com/office/drawing/2014/main" id="{FCABC852-A178-D446-91EA-5811C37741E7}"/>
              </a:ext>
            </a:extLst>
          </p:cNvPr>
          <p:cNvSpPr/>
          <p:nvPr/>
        </p:nvSpPr>
        <p:spPr>
          <a:xfrm>
            <a:off x="7684299" y="4327320"/>
            <a:ext cx="4046490" cy="954107"/>
          </a:xfrm>
          <a:prstGeom prst="rect">
            <a:avLst/>
          </a:prstGeom>
          <a:ln>
            <a:noFill/>
          </a:ln>
          <a:scene3d>
            <a:camera prst="orthographicFront"/>
            <a:lightRig rig="threePt" dir="t"/>
          </a:scene3d>
          <a:sp3d>
            <a:bevelT/>
          </a:sp3d>
        </p:spPr>
        <p:txBody>
          <a:bodyPr wrap="square" lIns="0">
            <a:spAutoFit/>
          </a:bodyPr>
          <a:lstStyle/>
          <a:p>
            <a:pPr marL="0" indent="0">
              <a:buNone/>
            </a:pPr>
            <a:r>
              <a:rPr lang="en-US" sz="1400" dirty="0">
                <a:latin typeface="Arial" panose="020B0604020202020204" pitchFamily="34" charset="0"/>
                <a:cs typeface="Arial" panose="020B0604020202020204" pitchFamily="34" charset="0"/>
              </a:rPr>
              <a:t>Designated as a </a:t>
            </a:r>
            <a:r>
              <a:rPr lang="en-US" sz="1400" b="1" dirty="0">
                <a:ln w="18415" cmpd="sng">
                  <a:noFill/>
                  <a:prstDash val="solid"/>
                </a:ln>
                <a:latin typeface="Arial" panose="020B0604020202020204" pitchFamily="34" charset="0"/>
                <a:cs typeface="Arial" panose="020B0604020202020204" pitchFamily="34" charset="0"/>
              </a:rPr>
              <a:t>“Powerhouse” </a:t>
            </a:r>
            <a:r>
              <a:rPr lang="en-US" sz="1400" dirty="0">
                <a:latin typeface="Arial" panose="020B0604020202020204" pitchFamily="34" charset="0"/>
                <a:cs typeface="Arial" panose="020B0604020202020204" pitchFamily="34" charset="0"/>
              </a:rPr>
              <a:t>in Everyday Employment Litigation in Complex Employment Litigation in </a:t>
            </a:r>
            <a:r>
              <a:rPr lang="en-US" sz="1400" i="1" dirty="0">
                <a:latin typeface="Arial" panose="020B0604020202020204" pitchFamily="34" charset="0"/>
                <a:cs typeface="Arial" panose="020B0604020202020204" pitchFamily="34" charset="0"/>
              </a:rPr>
              <a:t>BTI Litigation Outlook 2019: Changes, Trends and Opportunities for Law Firms.</a:t>
            </a:r>
          </a:p>
        </p:txBody>
      </p:sp>
      <p:sp>
        <p:nvSpPr>
          <p:cNvPr id="33" name="Rectangle 32">
            <a:extLst>
              <a:ext uri="{FF2B5EF4-FFF2-40B4-BE49-F238E27FC236}">
                <a16:creationId xmlns:a16="http://schemas.microsoft.com/office/drawing/2014/main" id="{6CCB80B7-DA28-A347-96C3-A1E26FDA728F}"/>
              </a:ext>
            </a:extLst>
          </p:cNvPr>
          <p:cNvSpPr/>
          <p:nvPr/>
        </p:nvSpPr>
        <p:spPr>
          <a:xfrm>
            <a:off x="2201507" y="4326026"/>
            <a:ext cx="3413157" cy="1384995"/>
          </a:xfrm>
          <a:prstGeom prst="rect">
            <a:avLst/>
          </a:prstGeom>
          <a:ln>
            <a:noFill/>
          </a:ln>
          <a:scene3d>
            <a:camera prst="orthographicFront"/>
            <a:lightRig rig="threePt" dir="t"/>
          </a:scene3d>
          <a:sp3d>
            <a:bevelT/>
          </a:sp3d>
        </p:spPr>
        <p:txBody>
          <a:bodyPr wrap="square" lIns="0">
            <a:spAutoFit/>
          </a:bodyPr>
          <a:lstStyle/>
          <a:p>
            <a:pPr marL="0" indent="0">
              <a:buNone/>
            </a:pPr>
            <a:r>
              <a:rPr lang="en-US" sz="1400" b="1" dirty="0">
                <a:ln w="18415" cmpd="sng">
                  <a:noFill/>
                  <a:prstDash val="solid"/>
                </a:ln>
                <a:latin typeface="Arial" panose="020B0604020202020204" pitchFamily="34" charset="0"/>
                <a:cs typeface="Arial" panose="020B0604020202020204" pitchFamily="34" charset="0"/>
              </a:rPr>
              <a:t>72</a:t>
            </a:r>
            <a:r>
              <a:rPr lang="en-US" sz="1400" b="1" dirty="0">
                <a:latin typeface="Arial" panose="020B0604020202020204" pitchFamily="34" charset="0"/>
                <a:cs typeface="Arial" panose="020B0604020202020204" pitchFamily="34" charset="0"/>
              </a:rPr>
              <a:t> attorneys </a:t>
            </a:r>
            <a:r>
              <a:rPr lang="en-US" sz="1400" dirty="0">
                <a:latin typeface="Arial" panose="020B0604020202020204" pitchFamily="34" charset="0"/>
                <a:cs typeface="Arial" panose="020B0604020202020204" pitchFamily="34" charset="0"/>
              </a:rPr>
              <a:t>have been recognized in the 2019 edition of </a:t>
            </a:r>
            <a:r>
              <a:rPr lang="en-US" sz="1400" i="1" dirty="0">
                <a:latin typeface="Arial" panose="020B0604020202020204" pitchFamily="34" charset="0"/>
                <a:cs typeface="Arial" panose="020B0604020202020204" pitchFamily="34" charset="0"/>
              </a:rPr>
              <a:t>Chambers USA: America’s Leading Lawyers for Business.</a:t>
            </a:r>
            <a:r>
              <a:rPr lang="en-US" sz="1400" dirty="0">
                <a:latin typeface="Arial" panose="020B0604020202020204" pitchFamily="34" charset="0"/>
                <a:cs typeface="Arial" panose="020B0604020202020204" pitchFamily="34" charset="0"/>
              </a:rPr>
              <a:t> </a:t>
            </a:r>
            <a:r>
              <a:rPr lang="en-US" sz="1400" dirty="0">
                <a:ln w="18415" cmpd="sng">
                  <a:noFill/>
                  <a:prstDash val="solid"/>
                </a:ln>
                <a:latin typeface="Arial" panose="020B0604020202020204" pitchFamily="34" charset="0"/>
                <a:cs typeface="Arial" panose="020B0604020202020204" pitchFamily="34" charset="0"/>
              </a:rPr>
              <a:t>More than </a:t>
            </a:r>
            <a:r>
              <a:rPr lang="en-US" sz="1400" b="1" dirty="0">
                <a:ln w="18415" cmpd="sng">
                  <a:noFill/>
                  <a:prstDash val="solid"/>
                </a:ln>
                <a:latin typeface="Arial" panose="020B0604020202020204" pitchFamily="34" charset="0"/>
                <a:cs typeface="Arial" panose="020B0604020202020204" pitchFamily="34" charset="0"/>
              </a:rPr>
              <a:t>200</a:t>
            </a:r>
            <a:r>
              <a:rPr lang="en-US" sz="1400" b="1" dirty="0">
                <a:latin typeface="Arial" panose="020B0604020202020204" pitchFamily="34" charset="0"/>
                <a:cs typeface="Arial" panose="020B0604020202020204" pitchFamily="34" charset="0"/>
              </a:rPr>
              <a:t> attorneys</a:t>
            </a:r>
            <a:r>
              <a:rPr lang="en-US" sz="1400" dirty="0">
                <a:latin typeface="Arial" panose="020B0604020202020204" pitchFamily="34" charset="0"/>
                <a:cs typeface="Arial" panose="020B0604020202020204" pitchFamily="34" charset="0"/>
              </a:rPr>
              <a:t> were selected for inclusion in the 2019 edition of </a:t>
            </a:r>
            <a:r>
              <a:rPr lang="en-US" sz="1400" i="1" dirty="0">
                <a:latin typeface="Arial" panose="020B0604020202020204" pitchFamily="34" charset="0"/>
                <a:cs typeface="Arial" panose="020B0604020202020204" pitchFamily="34" charset="0"/>
              </a:rPr>
              <a:t>The</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Best Lawyers </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in America</a:t>
            </a:r>
            <a:r>
              <a:rPr lang="en-US" sz="1400" i="1" baseline="300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a:t>
            </a:r>
          </a:p>
        </p:txBody>
      </p:sp>
      <p:pic>
        <p:nvPicPr>
          <p:cNvPr id="17" name="Picture 16">
            <a:extLst>
              <a:ext uri="{FF2B5EF4-FFF2-40B4-BE49-F238E27FC236}">
                <a16:creationId xmlns:a16="http://schemas.microsoft.com/office/drawing/2014/main" id="{5DE31ED9-1722-4814-815D-2678A29F8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02732"/>
            <a:ext cx="1164777" cy="1162658"/>
          </a:xfrm>
          <a:prstGeom prst="rect">
            <a:avLst/>
          </a:prstGeom>
        </p:spPr>
      </p:pic>
      <p:pic>
        <p:nvPicPr>
          <p:cNvPr id="18" name="Picture 17">
            <a:extLst>
              <a:ext uri="{FF2B5EF4-FFF2-40B4-BE49-F238E27FC236}">
                <a16:creationId xmlns:a16="http://schemas.microsoft.com/office/drawing/2014/main" id="{C647BE2E-DFB2-4D4F-BAD0-3737B70C3CC9}"/>
              </a:ext>
            </a:extLst>
          </p:cNvPr>
          <p:cNvPicPr>
            <a:picLocks noChangeAspect="1"/>
          </p:cNvPicPr>
          <p:nvPr/>
        </p:nvPicPr>
        <p:blipFill>
          <a:blip r:embed="rId3"/>
          <a:stretch>
            <a:fillRect/>
          </a:stretch>
        </p:blipFill>
        <p:spPr>
          <a:xfrm>
            <a:off x="6495892" y="1799969"/>
            <a:ext cx="869094" cy="1268019"/>
          </a:xfrm>
          <a:prstGeom prst="rect">
            <a:avLst/>
          </a:prstGeom>
        </p:spPr>
      </p:pic>
      <p:pic>
        <p:nvPicPr>
          <p:cNvPr id="19" name="Picture 18">
            <a:extLst>
              <a:ext uri="{FF2B5EF4-FFF2-40B4-BE49-F238E27FC236}">
                <a16:creationId xmlns:a16="http://schemas.microsoft.com/office/drawing/2014/main" id="{4EBA1EC5-6F8D-468F-A75C-D4477498367A}"/>
              </a:ext>
            </a:extLst>
          </p:cNvPr>
          <p:cNvPicPr>
            <a:picLocks noChangeAspect="1"/>
          </p:cNvPicPr>
          <p:nvPr/>
        </p:nvPicPr>
        <p:blipFill>
          <a:blip r:embed="rId4"/>
          <a:stretch>
            <a:fillRect/>
          </a:stretch>
        </p:blipFill>
        <p:spPr>
          <a:xfrm>
            <a:off x="637672" y="4363416"/>
            <a:ext cx="1362291" cy="1047541"/>
          </a:xfrm>
          <a:prstGeom prst="rect">
            <a:avLst/>
          </a:prstGeom>
        </p:spPr>
      </p:pic>
      <p:pic>
        <p:nvPicPr>
          <p:cNvPr id="20" name="Picture 1" descr="Litigation Powerhouse 2019 - Jackson Lewis PC">
            <a:extLst>
              <a:ext uri="{FF2B5EF4-FFF2-40B4-BE49-F238E27FC236}">
                <a16:creationId xmlns:a16="http://schemas.microsoft.com/office/drawing/2014/main" id="{A084CB0B-C26A-4E2C-BF17-B3C547620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8397" y="4405077"/>
            <a:ext cx="1205990" cy="74369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BF368270-4418-8D49-B184-A41FF9869E15}"/>
              </a:ext>
            </a:extLst>
          </p:cNvPr>
          <p:cNvCxnSpPr/>
          <p:nvPr/>
        </p:nvCxnSpPr>
        <p:spPr>
          <a:xfrm>
            <a:off x="685800" y="3982455"/>
            <a:ext cx="1081735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18EBB1-AA6C-7B4B-A10A-7F85472D5076}"/>
              </a:ext>
            </a:extLst>
          </p:cNvPr>
          <p:cNvCxnSpPr/>
          <p:nvPr/>
        </p:nvCxnSpPr>
        <p:spPr>
          <a:xfrm>
            <a:off x="6096000" y="1790700"/>
            <a:ext cx="0" cy="4381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7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AAD2A9-2E8D-A44A-8573-51327878E0A2}"/>
              </a:ext>
            </a:extLst>
          </p:cNvPr>
          <p:cNvPicPr>
            <a:picLocks noChangeAspect="1"/>
          </p:cNvPicPr>
          <p:nvPr/>
        </p:nvPicPr>
        <p:blipFill>
          <a:blip r:embed="rId3"/>
          <a:stretch>
            <a:fillRect/>
          </a:stretch>
        </p:blipFill>
        <p:spPr>
          <a:xfrm>
            <a:off x="3383323" y="1396379"/>
            <a:ext cx="8443719" cy="5274335"/>
          </a:xfrm>
          <a:prstGeom prst="rect">
            <a:avLst/>
          </a:prstGeom>
        </p:spPr>
      </p:pic>
      <p:sp>
        <p:nvSpPr>
          <p:cNvPr id="6" name="Footer Placeholder 4">
            <a:extLst>
              <a:ext uri="{FF2B5EF4-FFF2-40B4-BE49-F238E27FC236}">
                <a16:creationId xmlns:a16="http://schemas.microsoft.com/office/drawing/2014/main" id="{145D52AD-ECC8-1246-933C-A4474FA8C9C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a:t>Jackson Lewis P.C.</a:t>
            </a:r>
            <a:endParaRPr lang="en-US" dirty="0"/>
          </a:p>
        </p:txBody>
      </p:sp>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29</a:t>
            </a:fld>
            <a:endParaRPr lang="en-US" dirty="0"/>
          </a:p>
        </p:txBody>
      </p:sp>
      <p:sp>
        <p:nvSpPr>
          <p:cNvPr id="10" name="Title 1">
            <a:extLst>
              <a:ext uri="{FF2B5EF4-FFF2-40B4-BE49-F238E27FC236}">
                <a16:creationId xmlns:a16="http://schemas.microsoft.com/office/drawing/2014/main" id="{436B99FF-CC0B-4A4A-A343-0349812DED3C}"/>
              </a:ext>
            </a:extLst>
          </p:cNvPr>
          <p:cNvSpPr txBox="1">
            <a:spLocks/>
          </p:cNvSpPr>
          <p:nvPr/>
        </p:nvSpPr>
        <p:spPr>
          <a:xfrm>
            <a:off x="681255" y="408199"/>
            <a:ext cx="10515600" cy="55220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dirty="0">
                <a:solidFill>
                  <a:schemeClr val="bg1"/>
                </a:solidFill>
              </a:rPr>
              <a:t>Strategically located to serve employers’ needs</a:t>
            </a:r>
          </a:p>
        </p:txBody>
      </p:sp>
      <p:grpSp>
        <p:nvGrpSpPr>
          <p:cNvPr id="20" name="Group 19">
            <a:extLst>
              <a:ext uri="{FF2B5EF4-FFF2-40B4-BE49-F238E27FC236}">
                <a16:creationId xmlns:a16="http://schemas.microsoft.com/office/drawing/2014/main" id="{A84C7E72-E1E2-4FB0-ADB1-AD39B4060D4D}"/>
              </a:ext>
            </a:extLst>
          </p:cNvPr>
          <p:cNvGrpSpPr/>
          <p:nvPr/>
        </p:nvGrpSpPr>
        <p:grpSpPr>
          <a:xfrm>
            <a:off x="722850" y="1519381"/>
            <a:ext cx="2487967" cy="1115195"/>
            <a:chOff x="681255" y="2449465"/>
            <a:chExt cx="2487967" cy="1115195"/>
          </a:xfrm>
        </p:grpSpPr>
        <p:sp>
          <p:nvSpPr>
            <p:cNvPr id="21" name="TextBox 20">
              <a:extLst>
                <a:ext uri="{FF2B5EF4-FFF2-40B4-BE49-F238E27FC236}">
                  <a16:creationId xmlns:a16="http://schemas.microsoft.com/office/drawing/2014/main" id="{81C1B1C9-9A0E-40FC-BECD-E638EAA1E949}"/>
                </a:ext>
              </a:extLst>
            </p:cNvPr>
            <p:cNvSpPr txBox="1"/>
            <p:nvPr/>
          </p:nvSpPr>
          <p:spPr>
            <a:xfrm>
              <a:off x="681255" y="2449465"/>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22" name="TextBox 21">
              <a:extLst>
                <a:ext uri="{FF2B5EF4-FFF2-40B4-BE49-F238E27FC236}">
                  <a16:creationId xmlns:a16="http://schemas.microsoft.com/office/drawing/2014/main" id="{730A2A86-3C1D-433C-8206-210BBB9A4747}"/>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2" name="Group 1">
            <a:extLst>
              <a:ext uri="{FF2B5EF4-FFF2-40B4-BE49-F238E27FC236}">
                <a16:creationId xmlns:a16="http://schemas.microsoft.com/office/drawing/2014/main" id="{73870076-C4AB-1E48-839B-68AE5555E20E}"/>
              </a:ext>
            </a:extLst>
          </p:cNvPr>
          <p:cNvGrpSpPr/>
          <p:nvPr/>
        </p:nvGrpSpPr>
        <p:grpSpPr>
          <a:xfrm>
            <a:off x="743422" y="3032075"/>
            <a:ext cx="1783611" cy="1216098"/>
            <a:chOff x="669532" y="1286737"/>
            <a:chExt cx="1783611" cy="1216098"/>
          </a:xfrm>
        </p:grpSpPr>
        <p:sp>
          <p:nvSpPr>
            <p:cNvPr id="13" name="TextBox 12">
              <a:extLst>
                <a:ext uri="{FF2B5EF4-FFF2-40B4-BE49-F238E27FC236}">
                  <a16:creationId xmlns:a16="http://schemas.microsoft.com/office/drawing/2014/main" id="{93646788-F7FA-4787-B308-65618D9C8FB4}"/>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4" name="TextBox 13">
              <a:extLst>
                <a:ext uri="{FF2B5EF4-FFF2-40B4-BE49-F238E27FC236}">
                  <a16:creationId xmlns:a16="http://schemas.microsoft.com/office/drawing/2014/main" id="{77430EB8-86FA-4972-814D-A960774318D4}"/>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23" name="TextBox 22">
              <a:extLst>
                <a:ext uri="{FF2B5EF4-FFF2-40B4-BE49-F238E27FC236}">
                  <a16:creationId xmlns:a16="http://schemas.microsoft.com/office/drawing/2014/main" id="{E4065982-1248-AD47-ACCE-3E6DBB382D1F}"/>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Tree>
    <p:extLst>
      <p:ext uri="{BB962C8B-B14F-4D97-AF65-F5344CB8AC3E}">
        <p14:creationId xmlns:p14="http://schemas.microsoft.com/office/powerpoint/2010/main" val="2710631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57D6FC-689A-4C82-95E2-152A455D8982}"/>
              </a:ext>
            </a:extLst>
          </p:cNvPr>
          <p:cNvSpPr>
            <a:spLocks noGrp="1"/>
          </p:cNvSpPr>
          <p:nvPr>
            <p:ph type="title"/>
          </p:nvPr>
        </p:nvSpPr>
        <p:spPr>
          <a:xfrm>
            <a:off x="576943" y="136525"/>
            <a:ext cx="10776857" cy="1554163"/>
          </a:xfrm>
        </p:spPr>
        <p:txBody>
          <a:bodyPr vert="horz" lIns="91440" tIns="45720" rIns="91440" bIns="45720" rtlCol="0" anchor="ctr">
            <a:normAutofit/>
          </a:bodyPr>
          <a:lstStyle/>
          <a:p>
            <a:pPr algn="ctr"/>
            <a:r>
              <a:rPr lang="en-US" sz="4400" kern="1200" dirty="0">
                <a:latin typeface="+mj-lt"/>
                <a:ea typeface="+mj-ea"/>
                <a:cs typeface="+mj-cs"/>
              </a:rPr>
              <a:t>The Basics:  What are Unemployment Benefits?	 		</a:t>
            </a:r>
          </a:p>
        </p:txBody>
      </p:sp>
      <p:sp>
        <p:nvSpPr>
          <p:cNvPr id="3" name="Footer Placeholder 2">
            <a:extLst>
              <a:ext uri="{FF2B5EF4-FFF2-40B4-BE49-F238E27FC236}">
                <a16:creationId xmlns:a16="http://schemas.microsoft.com/office/drawing/2014/main" id="{ED2C0D9F-4844-42DC-A866-B1B0D1D50F5A}"/>
              </a:ext>
            </a:extLst>
          </p:cNvPr>
          <p:cNvSpPr>
            <a:spLocks noGrp="1"/>
          </p:cNvSpPr>
          <p:nvPr>
            <p:ph type="ftr" sz="quarter" idx="3"/>
          </p:nvPr>
        </p:nvSpPr>
        <p:spPr>
          <a:xfrm>
            <a:off x="189187" y="6356350"/>
            <a:ext cx="2133599" cy="365125"/>
          </a:xfrm>
        </p:spPr>
        <p:txBody>
          <a:bodyPr vert="horz" lIns="91440" tIns="45720" rIns="91440" bIns="45720" rtlCol="0" anchor="ctr">
            <a:normAutofit/>
          </a:bodyPr>
          <a:lstStyle/>
          <a:p>
            <a:pPr algn="ctr">
              <a:spcAft>
                <a:spcPts val="600"/>
              </a:spcAft>
            </a:pPr>
            <a:r>
              <a:rPr lang="en-US" sz="1200" b="1" kern="1200">
                <a:solidFill>
                  <a:schemeClr val="tx1">
                    <a:tint val="75000"/>
                  </a:schemeClr>
                </a:solidFill>
                <a:latin typeface="+mn-lt"/>
                <a:ea typeface="+mn-ea"/>
                <a:cs typeface="+mn-cs"/>
              </a:rPr>
              <a:t>Jackson Lewis P.C.</a:t>
            </a:r>
            <a:endParaRPr lang="en-US" sz="1200" kern="1200" dirty="0">
              <a:solidFill>
                <a:schemeClr val="tx1">
                  <a:tint val="75000"/>
                </a:schemeClr>
              </a:solidFill>
              <a:latin typeface="+mn-lt"/>
              <a:ea typeface="+mn-ea"/>
              <a:cs typeface="+mn-cs"/>
            </a:endParaRPr>
          </a:p>
        </p:txBody>
      </p:sp>
      <p:sp>
        <p:nvSpPr>
          <p:cNvPr id="4" name="Slide Number Placeholder 3">
            <a:extLst>
              <a:ext uri="{FF2B5EF4-FFF2-40B4-BE49-F238E27FC236}">
                <a16:creationId xmlns:a16="http://schemas.microsoft.com/office/drawing/2014/main" id="{4F2C6BCD-5FBE-49D8-9694-8851D062A4F3}"/>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407F7647-6CBB-4945-B48A-22BF8575EA14}"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graphicFrame>
        <p:nvGraphicFramePr>
          <p:cNvPr id="9" name="Content Placeholder 1">
            <a:extLst>
              <a:ext uri="{FF2B5EF4-FFF2-40B4-BE49-F238E27FC236}">
                <a16:creationId xmlns:a16="http://schemas.microsoft.com/office/drawing/2014/main" id="{25EE9101-8A79-445E-8B59-DC69C3A4FFBC}"/>
              </a:ext>
            </a:extLst>
          </p:cNvPr>
          <p:cNvGraphicFramePr>
            <a:graphicFrameLocks noGrp="1"/>
          </p:cNvGraphicFramePr>
          <p:nvPr>
            <p:ph idx="1"/>
            <p:extLst>
              <p:ext uri="{D42A27DB-BD31-4B8C-83A1-F6EECF244321}">
                <p14:modId xmlns:p14="http://schemas.microsoft.com/office/powerpoint/2010/main" val="313838878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48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48A3B-3A6D-3A46-8E35-4B263A369ED4}"/>
              </a:ext>
            </a:extLst>
          </p:cNvPr>
          <p:cNvPicPr>
            <a:picLocks noChangeAspect="1"/>
          </p:cNvPicPr>
          <p:nvPr/>
        </p:nvPicPr>
        <p:blipFill rotWithShape="1">
          <a:blip r:embed="rId2"/>
          <a:srcRect l="7262" t="683" r="69635" b="598"/>
          <a:stretch/>
        </p:blipFill>
        <p:spPr>
          <a:xfrm>
            <a:off x="0" y="1"/>
            <a:ext cx="4381500" cy="6858000"/>
          </a:xfrm>
          <a:prstGeom prst="rect">
            <a:avLst/>
          </a:prstGeom>
        </p:spPr>
      </p:pic>
      <p:sp>
        <p:nvSpPr>
          <p:cNvPr id="10" name="Rectangle 9">
            <a:extLst>
              <a:ext uri="{FF2B5EF4-FFF2-40B4-BE49-F238E27FC236}">
                <a16:creationId xmlns:a16="http://schemas.microsoft.com/office/drawing/2014/main" id="{F3FAD4EF-416F-B849-B3C4-317F73A432BC}"/>
              </a:ext>
            </a:extLst>
          </p:cNvPr>
          <p:cNvSpPr/>
          <p:nvPr/>
        </p:nvSpPr>
        <p:spPr>
          <a:xfrm>
            <a:off x="19050" y="1"/>
            <a:ext cx="43815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11"/>
          </p:nvPr>
        </p:nvSpPr>
        <p:spPr>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30</a:t>
            </a:fld>
            <a:endParaRPr lang="en-US" dirty="0"/>
          </a:p>
        </p:txBody>
      </p:sp>
      <p:sp>
        <p:nvSpPr>
          <p:cNvPr id="5" name="Rectangle 4">
            <a:extLst>
              <a:ext uri="{FF2B5EF4-FFF2-40B4-BE49-F238E27FC236}">
                <a16:creationId xmlns:a16="http://schemas.microsoft.com/office/drawing/2014/main" id="{3C81AD74-028E-3541-B6BF-738EA8D0579B}"/>
              </a:ext>
            </a:extLst>
          </p:cNvPr>
          <p:cNvSpPr/>
          <p:nvPr/>
        </p:nvSpPr>
        <p:spPr>
          <a:xfrm>
            <a:off x="5054972" y="1440438"/>
            <a:ext cx="6448180" cy="4709160"/>
          </a:xfrm>
          <a:prstGeom prst="rect">
            <a:avLst/>
          </a:prstGeom>
        </p:spPr>
        <p:txBody>
          <a:bodyPr wrap="square" lIns="0" tIns="0" rIns="0" bIns="0" numCol="2" spcCol="182880" anchor="t" anchorCtr="0">
            <a:noAutofit/>
          </a:bodyPr>
          <a:lstStyle/>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Class Actions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Complex Litigation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Collegiate and Professional Sports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Diversity Counseling</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Corporate Governance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Internal Investigations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Disability, Leave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Health Management</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Employee Benefits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General Employment Litigation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Health Law and Transactions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Immigration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International Employment Issues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Labor and Preventive Practices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Non-Competes and Protection Against Unfair Competition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Privacy, Data and Cybersecurity</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Wage and Hour</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White Collar and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Government Enforcement</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Workplace Safety and Health</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Workplace Training</a:t>
            </a:r>
          </a:p>
        </p:txBody>
      </p:sp>
      <p:sp>
        <p:nvSpPr>
          <p:cNvPr id="8" name="Title 3">
            <a:extLst>
              <a:ext uri="{FF2B5EF4-FFF2-40B4-BE49-F238E27FC236}">
                <a16:creationId xmlns:a16="http://schemas.microsoft.com/office/drawing/2014/main" id="{31903879-852F-48E9-9006-C7689AA6004E}"/>
              </a:ext>
            </a:extLst>
          </p:cNvPr>
          <p:cNvSpPr txBox="1">
            <a:spLocks/>
          </p:cNvSpPr>
          <p:nvPr/>
        </p:nvSpPr>
        <p:spPr>
          <a:xfrm>
            <a:off x="694392" y="2816352"/>
            <a:ext cx="3533576" cy="777240"/>
          </a:xfrm>
          <a:prstGeom prst="rect">
            <a:avLst/>
          </a:prstGeom>
        </p:spPr>
        <p:txBody>
          <a:bodyPr lIns="0"/>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sz="5400" dirty="0">
                <a:solidFill>
                  <a:schemeClr val="bg1"/>
                </a:solidFill>
              </a:rPr>
              <a:t>Practices</a:t>
            </a:r>
          </a:p>
        </p:txBody>
      </p:sp>
      <p:sp>
        <p:nvSpPr>
          <p:cNvPr id="2" name="Footer Placeholder 1">
            <a:extLst>
              <a:ext uri="{FF2B5EF4-FFF2-40B4-BE49-F238E27FC236}">
                <a16:creationId xmlns:a16="http://schemas.microsoft.com/office/drawing/2014/main" id="{28AF3B81-E1B8-44FD-B838-9962EC9A8D08}"/>
              </a:ext>
            </a:extLst>
          </p:cNvPr>
          <p:cNvSpPr>
            <a:spLocks noGrp="1"/>
          </p:cNvSpPr>
          <p:nvPr>
            <p:ph type="ftr" sz="quarter" idx="10"/>
          </p:nvPr>
        </p:nvSpPr>
        <p:spPr/>
        <p:txBody>
          <a:bodyPr/>
          <a:lstStyle/>
          <a:p>
            <a:r>
              <a:rPr lang="en-US" b="1"/>
              <a:t>Jackson Lewis P.C.</a:t>
            </a:r>
            <a:endParaRPr lang="en-US" dirty="0"/>
          </a:p>
        </p:txBody>
      </p:sp>
    </p:spTree>
    <p:extLst>
      <p:ext uri="{BB962C8B-B14F-4D97-AF65-F5344CB8AC3E}">
        <p14:creationId xmlns:p14="http://schemas.microsoft.com/office/powerpoint/2010/main" val="2201427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D437F63-8B6F-0F41-B4D4-9642240FC1EA}"/>
              </a:ext>
            </a:extLst>
          </p:cNvPr>
          <p:cNvSpPr>
            <a:spLocks noGrp="1"/>
          </p:cNvSpPr>
          <p:nvPr>
            <p:ph type="sldNum" sz="quarter" idx="11"/>
          </p:nvPr>
        </p:nvSpPr>
        <p:spPr>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31</a:t>
            </a:fld>
            <a:endParaRPr lang="en-US" dirty="0"/>
          </a:p>
        </p:txBody>
      </p:sp>
      <p:sp>
        <p:nvSpPr>
          <p:cNvPr id="5" name="Rectangle 4">
            <a:extLst>
              <a:ext uri="{FF2B5EF4-FFF2-40B4-BE49-F238E27FC236}">
                <a16:creationId xmlns:a16="http://schemas.microsoft.com/office/drawing/2014/main" id="{3C81AD74-028E-3541-B6BF-738EA8D0579B}"/>
              </a:ext>
            </a:extLst>
          </p:cNvPr>
          <p:cNvSpPr/>
          <p:nvPr/>
        </p:nvSpPr>
        <p:spPr>
          <a:xfrm>
            <a:off x="5067300" y="1565107"/>
            <a:ext cx="6451228" cy="4124206"/>
          </a:xfrm>
          <a:prstGeom prst="rect">
            <a:avLst/>
          </a:prstGeom>
        </p:spPr>
        <p:txBody>
          <a:bodyPr wrap="square" lIns="0" numCol="2" spcCol="182880">
            <a:spAutoFit/>
          </a:bodyPr>
          <a:lstStyle/>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Automotive</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Chemicals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Construction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Energy and Utilities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Financial Services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Government Contractors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Healthcare</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Higher Education</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Hospitality</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Insurance</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Life Sciences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Manufacturing</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Media</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Professional Services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Real Estate</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Retail and Consumer Goods</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Staffing and Independent Workforce</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Technology</a:t>
            </a:r>
          </a:p>
          <a:p>
            <a:pPr marL="285750" indent="-285750">
              <a:spcAft>
                <a:spcPts val="1200"/>
              </a:spcAft>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Transportation</a:t>
            </a:r>
          </a:p>
        </p:txBody>
      </p:sp>
      <p:pic>
        <p:nvPicPr>
          <p:cNvPr id="4" name="Picture 3">
            <a:extLst>
              <a:ext uri="{FF2B5EF4-FFF2-40B4-BE49-F238E27FC236}">
                <a16:creationId xmlns:a16="http://schemas.microsoft.com/office/drawing/2014/main" id="{1179D975-27F9-464A-9AAA-5BE746941DF5}"/>
              </a:ext>
            </a:extLst>
          </p:cNvPr>
          <p:cNvPicPr>
            <a:picLocks noChangeAspect="1"/>
          </p:cNvPicPr>
          <p:nvPr/>
        </p:nvPicPr>
        <p:blipFill rotWithShape="1">
          <a:blip r:embed="rId2"/>
          <a:srcRect l="27047" r="30177"/>
          <a:stretch/>
        </p:blipFill>
        <p:spPr>
          <a:xfrm>
            <a:off x="0" y="0"/>
            <a:ext cx="4381500" cy="6858000"/>
          </a:xfrm>
          <a:prstGeom prst="rect">
            <a:avLst/>
          </a:prstGeom>
        </p:spPr>
      </p:pic>
      <p:sp>
        <p:nvSpPr>
          <p:cNvPr id="10" name="Rectangle 9">
            <a:extLst>
              <a:ext uri="{FF2B5EF4-FFF2-40B4-BE49-F238E27FC236}">
                <a16:creationId xmlns:a16="http://schemas.microsoft.com/office/drawing/2014/main" id="{84BBA4C8-1910-A745-B54C-1FB50CECB770}"/>
              </a:ext>
            </a:extLst>
          </p:cNvPr>
          <p:cNvSpPr/>
          <p:nvPr/>
        </p:nvSpPr>
        <p:spPr>
          <a:xfrm>
            <a:off x="-1524" y="0"/>
            <a:ext cx="4381500" cy="6858000"/>
          </a:xfrm>
          <a:prstGeom prst="rect">
            <a:avLst/>
          </a:prstGeom>
          <a:solidFill>
            <a:schemeClr val="accent2">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3">
            <a:extLst>
              <a:ext uri="{FF2B5EF4-FFF2-40B4-BE49-F238E27FC236}">
                <a16:creationId xmlns:a16="http://schemas.microsoft.com/office/drawing/2014/main" id="{F479537F-C523-E243-95EB-CC7AC7C1C733}"/>
              </a:ext>
            </a:extLst>
          </p:cNvPr>
          <p:cNvSpPr txBox="1">
            <a:spLocks/>
          </p:cNvSpPr>
          <p:nvPr/>
        </p:nvSpPr>
        <p:spPr>
          <a:xfrm>
            <a:off x="694392" y="2816352"/>
            <a:ext cx="3533576" cy="777240"/>
          </a:xfrm>
          <a:prstGeom prst="rect">
            <a:avLst/>
          </a:prstGeom>
        </p:spPr>
        <p:txBody>
          <a:bodyPr lIns="0"/>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sz="5400" dirty="0">
                <a:solidFill>
                  <a:schemeClr val="bg1"/>
                </a:solidFill>
              </a:rPr>
              <a:t>Industries</a:t>
            </a:r>
          </a:p>
        </p:txBody>
      </p:sp>
      <p:sp>
        <p:nvSpPr>
          <p:cNvPr id="2" name="Footer Placeholder 1">
            <a:extLst>
              <a:ext uri="{FF2B5EF4-FFF2-40B4-BE49-F238E27FC236}">
                <a16:creationId xmlns:a16="http://schemas.microsoft.com/office/drawing/2014/main" id="{55C79605-237F-4185-8D31-1994B5D1B547}"/>
              </a:ext>
            </a:extLst>
          </p:cNvPr>
          <p:cNvSpPr>
            <a:spLocks noGrp="1"/>
          </p:cNvSpPr>
          <p:nvPr>
            <p:ph type="ftr" sz="quarter" idx="10"/>
          </p:nvPr>
        </p:nvSpPr>
        <p:spPr/>
        <p:txBody>
          <a:bodyPr/>
          <a:lstStyle/>
          <a:p>
            <a:r>
              <a:rPr lang="en-US" b="1"/>
              <a:t>Jackson Lewis P.C.</a:t>
            </a:r>
            <a:endParaRPr lang="en-US" dirty="0"/>
          </a:p>
        </p:txBody>
      </p:sp>
    </p:spTree>
    <p:extLst>
      <p:ext uri="{BB962C8B-B14F-4D97-AF65-F5344CB8AC3E}">
        <p14:creationId xmlns:p14="http://schemas.microsoft.com/office/powerpoint/2010/main" val="371643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A6FF89C-6175-491C-84DD-2BD8EB12406D}"/>
              </a:ext>
            </a:extLst>
          </p:cNvPr>
          <p:cNvSpPr>
            <a:spLocks noGrp="1"/>
          </p:cNvSpPr>
          <p:nvPr>
            <p:ph type="ftr" sz="quarter" idx="3"/>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78B13668-38DD-40D0-A7B3-B7740F4AC031}"/>
              </a:ext>
            </a:extLst>
          </p:cNvPr>
          <p:cNvSpPr>
            <a:spLocks noGrp="1"/>
          </p:cNvSpPr>
          <p:nvPr>
            <p:ph type="sldNum" sz="quarter" idx="4"/>
          </p:nvPr>
        </p:nvSpPr>
        <p:spPr/>
        <p:txBody>
          <a:bodyPr/>
          <a:lstStyle/>
          <a:p>
            <a:fld id="{407F7647-6CBB-4945-B48A-22BF8575EA14}" type="slidenum">
              <a:rPr lang="en-US" smtClean="0"/>
              <a:pPr/>
              <a:t>4</a:t>
            </a:fld>
            <a:endParaRPr lang="en-US" dirty="0"/>
          </a:p>
        </p:txBody>
      </p:sp>
      <p:sp>
        <p:nvSpPr>
          <p:cNvPr id="5" name="Title 4">
            <a:extLst>
              <a:ext uri="{FF2B5EF4-FFF2-40B4-BE49-F238E27FC236}">
                <a16:creationId xmlns:a16="http://schemas.microsoft.com/office/drawing/2014/main" id="{C74C7E66-221E-40E0-BDC3-1EEE0F1D65C2}"/>
              </a:ext>
            </a:extLst>
          </p:cNvPr>
          <p:cNvSpPr>
            <a:spLocks noGrp="1"/>
          </p:cNvSpPr>
          <p:nvPr>
            <p:ph type="title"/>
          </p:nvPr>
        </p:nvSpPr>
        <p:spPr>
          <a:xfrm>
            <a:off x="685800" y="220718"/>
            <a:ext cx="10817352" cy="974444"/>
          </a:xfrm>
        </p:spPr>
        <p:txBody>
          <a:bodyPr/>
          <a:lstStyle/>
          <a:p>
            <a:r>
              <a:rPr lang="en-US" dirty="0"/>
              <a:t>The Basics:  Do non-profits have to pay into the system? </a:t>
            </a:r>
          </a:p>
        </p:txBody>
      </p:sp>
      <p:sp>
        <p:nvSpPr>
          <p:cNvPr id="6" name="Content Placeholder 5">
            <a:extLst>
              <a:ext uri="{FF2B5EF4-FFF2-40B4-BE49-F238E27FC236}">
                <a16:creationId xmlns:a16="http://schemas.microsoft.com/office/drawing/2014/main" id="{836DEDE4-A1C4-48E5-B009-C3206217CD20}"/>
              </a:ext>
            </a:extLst>
          </p:cNvPr>
          <p:cNvSpPr>
            <a:spLocks noGrp="1"/>
          </p:cNvSpPr>
          <p:nvPr>
            <p:ph idx="1"/>
          </p:nvPr>
        </p:nvSpPr>
        <p:spPr>
          <a:xfrm>
            <a:off x="599090" y="1704975"/>
            <a:ext cx="10903935" cy="3930307"/>
          </a:xfrm>
          <a:prstGeom prst="rect">
            <a:avLst/>
          </a:prstGeom>
        </p:spPr>
        <p:txBody>
          <a:bodyPr wrap="square">
            <a:spAutoFit/>
          </a:bodyPr>
          <a:lstStyle/>
          <a:p>
            <a:r>
              <a:rPr lang="en-US" sz="2800" dirty="0">
                <a:latin typeface="+mn-lt"/>
                <a:ea typeface="Calibri" panose="020F0502020204030204" pitchFamily="34" charset="0"/>
              </a:rPr>
              <a:t>Non-profit organizations are required pay into the system if they have at least </a:t>
            </a:r>
            <a:r>
              <a:rPr lang="en-US" sz="2800" b="1" dirty="0">
                <a:latin typeface="+mn-lt"/>
                <a:ea typeface="Calibri" panose="020F0502020204030204" pitchFamily="34" charset="0"/>
              </a:rPr>
              <a:t>4 </a:t>
            </a:r>
            <a:r>
              <a:rPr lang="en-US" sz="2800" dirty="0">
                <a:latin typeface="+mn-lt"/>
                <a:ea typeface="Calibri" panose="020F0502020204030204" pitchFamily="34" charset="0"/>
              </a:rPr>
              <a:t>employees who work some or part of a day in each of 20 weeks during a calendar year. </a:t>
            </a:r>
          </a:p>
          <a:p>
            <a:r>
              <a:rPr lang="en-US" sz="2800" dirty="0">
                <a:latin typeface="+mn-lt"/>
                <a:ea typeface="Calibri" panose="020F0502020204030204" pitchFamily="34" charset="0"/>
              </a:rPr>
              <a:t>Georgia only recognizes non-profit organizations that have been issued a 501(c)(3) exemption by the federal IRS. </a:t>
            </a:r>
          </a:p>
          <a:p>
            <a:r>
              <a:rPr lang="en-US" sz="2800" dirty="0">
                <a:latin typeface="+mn-lt"/>
                <a:ea typeface="Calibri" panose="020F0502020204030204" pitchFamily="34" charset="0"/>
              </a:rPr>
              <a:t>Independent contractors do not count as your employees </a:t>
            </a:r>
            <a:r>
              <a:rPr lang="en-US" sz="2800" b="1" dirty="0">
                <a:solidFill>
                  <a:srgbClr val="FF0000"/>
                </a:solidFill>
                <a:latin typeface="+mn-lt"/>
                <a:ea typeface="Calibri" panose="020F0502020204030204" pitchFamily="34" charset="0"/>
              </a:rPr>
              <a:t>IF</a:t>
            </a:r>
            <a:r>
              <a:rPr lang="en-US" sz="2800" dirty="0">
                <a:latin typeface="+mn-lt"/>
                <a:ea typeface="Calibri" panose="020F0502020204030204" pitchFamily="34" charset="0"/>
              </a:rPr>
              <a:t> they truly are independent contractors.  Independent contractor status is a high bar to reach and many employers get it wrong. </a:t>
            </a:r>
          </a:p>
          <a:p>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25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014A8-AEBF-439F-958B-4E8EAE0B78B4}"/>
              </a:ext>
            </a:extLst>
          </p:cNvPr>
          <p:cNvSpPr>
            <a:spLocks noGrp="1"/>
          </p:cNvSpPr>
          <p:nvPr>
            <p:ph idx="1"/>
          </p:nvPr>
        </p:nvSpPr>
        <p:spPr/>
        <p:txBody>
          <a:bodyPr/>
          <a:lstStyle/>
          <a:p>
            <a:r>
              <a:rPr lang="en-US" sz="3200" dirty="0"/>
              <a:t>On March 19, 2020, the GADOL enacted Emergency Rule </a:t>
            </a:r>
            <a:r>
              <a:rPr lang="en-US" sz="3200" dirty="0">
                <a:latin typeface="+mn-lt"/>
              </a:rPr>
              <a:t>300-2-4-.05, which requires </a:t>
            </a:r>
            <a:r>
              <a:rPr lang="en-US" sz="3200" b="1" dirty="0">
                <a:latin typeface="+mn-lt"/>
              </a:rPr>
              <a:t>employers</a:t>
            </a:r>
            <a:r>
              <a:rPr lang="en-US" sz="3200" dirty="0">
                <a:latin typeface="+mn-lt"/>
              </a:rPr>
              <a:t> to file partial claims for unemployment for full and part-time employees who are temporarily laid off or whose hours have been temporarily reduced because of a lack of work due to COVID-19.  </a:t>
            </a:r>
          </a:p>
          <a:p>
            <a:pPr marL="0" indent="0">
              <a:buNone/>
            </a:pPr>
            <a:endParaRPr lang="en-US" dirty="0"/>
          </a:p>
        </p:txBody>
      </p:sp>
      <p:sp>
        <p:nvSpPr>
          <p:cNvPr id="4098" name="Rectangle 2"/>
          <p:cNvSpPr>
            <a:spLocks noGrp="1" noChangeArrowheads="1"/>
          </p:cNvSpPr>
          <p:nvPr>
            <p:ph type="title"/>
          </p:nvPr>
        </p:nvSpPr>
        <p:spPr/>
        <p:txBody>
          <a:bodyPr/>
          <a:lstStyle/>
          <a:p>
            <a:r>
              <a:rPr lang="en-US" sz="3600" dirty="0"/>
              <a:t>Georgia Partial Unemployment Benefits </a:t>
            </a:r>
          </a:p>
        </p:txBody>
      </p:sp>
      <p:sp>
        <p:nvSpPr>
          <p:cNvPr id="4099" name="Rectangle 3"/>
          <p:cNvSpPr>
            <a:spLocks noGrp="1" noChangeArrowheads="1"/>
          </p:cNvSpPr>
          <p:nvPr>
            <p:ph type="body" idx="4294967295"/>
          </p:nvPr>
        </p:nvSpPr>
        <p:spPr>
          <a:xfrm>
            <a:off x="0" y="1684338"/>
            <a:ext cx="11503152" cy="473075"/>
          </a:xfrm>
        </p:spPr>
        <p:txBody>
          <a:bodyPr>
            <a:normAutofit/>
          </a:bodyPr>
          <a:lstStyle/>
          <a:p>
            <a:pPr marL="0" indent="0">
              <a:buNone/>
            </a:pPr>
            <a:endParaRPr lang="en-US" sz="2800" dirty="0">
              <a:latin typeface="+mn-lt"/>
            </a:endParaRPr>
          </a:p>
          <a:p>
            <a:pPr marL="0" indent="0">
              <a:buNone/>
            </a:pPr>
            <a:endParaRPr lang="en-US" sz="2400" dirty="0"/>
          </a:p>
        </p:txBody>
      </p:sp>
      <p:sp>
        <p:nvSpPr>
          <p:cNvPr id="4" name="Footer Placeholder 3">
            <a:extLst>
              <a:ext uri="{FF2B5EF4-FFF2-40B4-BE49-F238E27FC236}">
                <a16:creationId xmlns:a16="http://schemas.microsoft.com/office/drawing/2014/main" id="{916953D0-A92E-4DF7-8D59-03D9A0672528}"/>
              </a:ext>
            </a:extLst>
          </p:cNvPr>
          <p:cNvSpPr>
            <a:spLocks noGrp="1"/>
          </p:cNvSpPr>
          <p:nvPr>
            <p:ph type="ftr" sz="quarter" idx="3"/>
          </p:nvPr>
        </p:nvSpPr>
        <p:spPr/>
        <p:txBody>
          <a:bodyPr/>
          <a:lstStyle/>
          <a:p>
            <a:r>
              <a:rPr lang="en-US" b="1"/>
              <a:t>Jackson Lewis P.C.</a:t>
            </a:r>
            <a:endParaRPr lang="en-US" dirty="0"/>
          </a:p>
        </p:txBody>
      </p:sp>
      <p:sp>
        <p:nvSpPr>
          <p:cNvPr id="5" name="Slide Number Placeholder 4">
            <a:extLst>
              <a:ext uri="{FF2B5EF4-FFF2-40B4-BE49-F238E27FC236}">
                <a16:creationId xmlns:a16="http://schemas.microsoft.com/office/drawing/2014/main" id="{51699726-2084-4705-A4A6-814F01D4ADF0}"/>
              </a:ext>
            </a:extLst>
          </p:cNvPr>
          <p:cNvSpPr>
            <a:spLocks noGrp="1"/>
          </p:cNvSpPr>
          <p:nvPr>
            <p:ph type="sldNum" sz="quarter" idx="4"/>
          </p:nvPr>
        </p:nvSpPr>
        <p:spPr/>
        <p:txBody>
          <a:bodyPr/>
          <a:lstStyle/>
          <a:p>
            <a:fld id="{407F7647-6CBB-4945-B48A-22BF8575EA14}"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149" name="Rectangle 3">
            <a:extLst>
              <a:ext uri="{FF2B5EF4-FFF2-40B4-BE49-F238E27FC236}">
                <a16:creationId xmlns:a16="http://schemas.microsoft.com/office/drawing/2014/main" id="{152E37D9-31C1-4AB4-ADDB-7546CBB6ADFE}"/>
              </a:ext>
            </a:extLst>
          </p:cNvPr>
          <p:cNvGraphicFramePr>
            <a:graphicFrameLocks noGrp="1"/>
          </p:cNvGraphicFramePr>
          <p:nvPr>
            <p:ph idx="1"/>
            <p:extLst>
              <p:ext uri="{D42A27DB-BD31-4B8C-83A1-F6EECF244321}">
                <p14:modId xmlns:p14="http://schemas.microsoft.com/office/powerpoint/2010/main" val="3439131827"/>
              </p:ext>
            </p:extLst>
          </p:nvPr>
        </p:nvGraphicFramePr>
        <p:xfrm>
          <a:off x="685800" y="1704975"/>
          <a:ext cx="10817225" cy="4467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FEC87FC-AD94-4C6B-87F6-B4EE325C1499}"/>
              </a:ext>
            </a:extLst>
          </p:cNvPr>
          <p:cNvSpPr>
            <a:spLocks noGrp="1"/>
          </p:cNvSpPr>
          <p:nvPr>
            <p:ph type="title"/>
          </p:nvPr>
        </p:nvSpPr>
        <p:spPr/>
        <p:txBody>
          <a:bodyPr/>
          <a:lstStyle/>
          <a:p>
            <a:r>
              <a:rPr lang="en-US" sz="4400" dirty="0">
                <a:latin typeface="Calibri Light" panose="020F0302020204030204"/>
              </a:rPr>
              <a:t>Partial Unemployment – Who is Eligible?</a:t>
            </a:r>
            <a:endParaRPr lang="en-US" dirty="0"/>
          </a:p>
        </p:txBody>
      </p:sp>
      <p:sp>
        <p:nvSpPr>
          <p:cNvPr id="3" name="Footer Placeholder 2">
            <a:extLst>
              <a:ext uri="{FF2B5EF4-FFF2-40B4-BE49-F238E27FC236}">
                <a16:creationId xmlns:a16="http://schemas.microsoft.com/office/drawing/2014/main" id="{79568BD7-9B6F-483E-A8AE-40D11430F1CF}"/>
              </a:ext>
            </a:extLst>
          </p:cNvPr>
          <p:cNvSpPr>
            <a:spLocks noGrp="1"/>
          </p:cNvSpPr>
          <p:nvPr>
            <p:ph type="ftr" sz="quarter" idx="3"/>
          </p:nvPr>
        </p:nvSpPr>
        <p:spPr/>
        <p:txBody>
          <a:bodyPr/>
          <a:lstStyle/>
          <a:p>
            <a:r>
              <a:rPr lang="en-US" b="1"/>
              <a:t>Jackson Lewis P.C.</a:t>
            </a:r>
            <a:endParaRPr lang="en-US" dirty="0"/>
          </a:p>
        </p:txBody>
      </p:sp>
      <p:sp>
        <p:nvSpPr>
          <p:cNvPr id="4" name="Slide Number Placeholder 3">
            <a:extLst>
              <a:ext uri="{FF2B5EF4-FFF2-40B4-BE49-F238E27FC236}">
                <a16:creationId xmlns:a16="http://schemas.microsoft.com/office/drawing/2014/main" id="{6169A187-B8BE-43C7-A67A-884C5426DD1D}"/>
              </a:ext>
            </a:extLst>
          </p:cNvPr>
          <p:cNvSpPr>
            <a:spLocks noGrp="1"/>
          </p:cNvSpPr>
          <p:nvPr>
            <p:ph type="sldNum" sz="quarter" idx="4"/>
          </p:nvPr>
        </p:nvSpPr>
        <p:spPr/>
        <p:txBody>
          <a:bodyPr/>
          <a:lstStyle/>
          <a:p>
            <a:fld id="{407F7647-6CBB-4945-B48A-22BF8575EA14}"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5161"/>
            <a:ext cx="10893552" cy="4977039"/>
          </a:xfrm>
        </p:spPr>
        <p:txBody>
          <a:bodyPr vert="horz" lIns="91440" tIns="45720" rIns="91440" bIns="45720" rtlCol="0" anchor="ctr">
            <a:normAutofit/>
          </a:bodyPr>
          <a:lstStyle/>
          <a:p>
            <a:r>
              <a:rPr lang="en-US" dirty="0">
                <a:latin typeface="+mn-lt"/>
                <a:cs typeface="+mn-cs"/>
              </a:rPr>
              <a:t>Employees on scheduled/customary vacation or leave, scheduled/customary plant shut/down or closure</a:t>
            </a:r>
          </a:p>
          <a:p>
            <a:r>
              <a:rPr lang="en-US" dirty="0">
                <a:latin typeface="+mn-lt"/>
                <a:cs typeface="+mn-cs"/>
              </a:rPr>
              <a:t>Employees of a temporary agency currently working at your business</a:t>
            </a:r>
          </a:p>
          <a:p>
            <a:r>
              <a:rPr lang="en-US" dirty="0">
                <a:latin typeface="+mn-lt"/>
                <a:cs typeface="+mn-cs"/>
              </a:rPr>
              <a:t>Employees employed in another state or employed by the federal government in the last 18 months</a:t>
            </a:r>
          </a:p>
          <a:p>
            <a:r>
              <a:rPr lang="en-US" dirty="0">
                <a:latin typeface="+mn-lt"/>
                <a:cs typeface="+mn-cs"/>
              </a:rPr>
              <a:t>1099 employees</a:t>
            </a:r>
          </a:p>
          <a:p>
            <a:r>
              <a:rPr lang="en-US" dirty="0">
                <a:latin typeface="+mn-lt"/>
                <a:cs typeface="+mn-cs"/>
              </a:rPr>
              <a:t>Employees who are voluntarily out of work due to requested leave of absence, self-quarantine, etc.</a:t>
            </a:r>
          </a:p>
          <a:p>
            <a:r>
              <a:rPr lang="en-US" dirty="0">
                <a:latin typeface="+mn-lt"/>
                <a:cs typeface="+mn-cs"/>
              </a:rPr>
              <a:t>Employees permanently separated from your company</a:t>
            </a:r>
          </a:p>
        </p:txBody>
      </p:sp>
      <p:sp>
        <p:nvSpPr>
          <p:cNvPr id="4" name="Slide Number Placeholder 3"/>
          <p:cNvSpPr>
            <a:spLocks noGrp="1"/>
          </p:cNvSpPr>
          <p:nvPr>
            <p:ph type="sldNum" sz="quarter" idx="4"/>
          </p:nvPr>
        </p:nvSpPr>
        <p:spPr/>
        <p:txBody>
          <a:bodyPr vert="horz" lIns="91440" tIns="45720" rIns="91440" bIns="45720" rtlCol="0" anchor="ctr">
            <a:normAutofit/>
          </a:bodyPr>
          <a:lstStyle/>
          <a:p>
            <a:pPr fontAlgn="base">
              <a:spcBef>
                <a:spcPct val="0"/>
              </a:spcBef>
              <a:spcAft>
                <a:spcPct val="0"/>
              </a:spcAft>
              <a:defRPr/>
            </a:pPr>
            <a:endParaRPr lang="en-US" sz="1200">
              <a:solidFill>
                <a:schemeClr val="tx1">
                  <a:tint val="75000"/>
                </a:schemeClr>
              </a:solidFill>
              <a:latin typeface="+mn-lt"/>
              <a:cs typeface="+mn-cs"/>
            </a:endParaRPr>
          </a:p>
        </p:txBody>
      </p:sp>
      <p:sp>
        <p:nvSpPr>
          <p:cNvPr id="6" name="Title 5">
            <a:extLst>
              <a:ext uri="{FF2B5EF4-FFF2-40B4-BE49-F238E27FC236}">
                <a16:creationId xmlns:a16="http://schemas.microsoft.com/office/drawing/2014/main" id="{6FC5A114-CA16-48D7-8E8B-93A08DBF5A97}"/>
              </a:ext>
            </a:extLst>
          </p:cNvPr>
          <p:cNvSpPr>
            <a:spLocks noGrp="1"/>
          </p:cNvSpPr>
          <p:nvPr>
            <p:ph type="title"/>
          </p:nvPr>
        </p:nvSpPr>
        <p:spPr/>
        <p:txBody>
          <a:bodyPr/>
          <a:lstStyle/>
          <a:p>
            <a:r>
              <a:rPr lang="en-US" sz="4400" dirty="0">
                <a:latin typeface="Calibri Light" panose="020F0302020204030204"/>
              </a:rPr>
              <a:t>Partial Benefits – Who is Not Eligible?</a:t>
            </a:r>
            <a:endParaRPr lang="en-US" dirty="0"/>
          </a:p>
        </p:txBody>
      </p:sp>
      <p:sp>
        <p:nvSpPr>
          <p:cNvPr id="2" name="Footer Placeholder 1">
            <a:extLst>
              <a:ext uri="{FF2B5EF4-FFF2-40B4-BE49-F238E27FC236}">
                <a16:creationId xmlns:a16="http://schemas.microsoft.com/office/drawing/2014/main" id="{0E6BA96E-7597-487E-B4B3-77CFCE47C322}"/>
              </a:ext>
            </a:extLst>
          </p:cNvPr>
          <p:cNvSpPr>
            <a:spLocks noGrp="1"/>
          </p:cNvSpPr>
          <p:nvPr>
            <p:ph type="ftr" sz="quarter" idx="3"/>
          </p:nvPr>
        </p:nvSpPr>
        <p:spPr/>
        <p:txBody>
          <a:bodyPr/>
          <a:lstStyle/>
          <a:p>
            <a:r>
              <a:rPr lang="en-US" b="1"/>
              <a:t>Jackson Lewis P.C.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latin typeface="+mj-lt"/>
                <a:ea typeface="+mj-ea"/>
                <a:cs typeface="+mj-cs"/>
              </a:rPr>
              <a:t>What Benefits are Potentially Available?</a:t>
            </a:r>
            <a:br>
              <a:rPr lang="en-US" sz="4400" kern="1200" dirty="0">
                <a:latin typeface="+mj-lt"/>
                <a:ea typeface="+mj-ea"/>
                <a:cs typeface="+mj-cs"/>
              </a:rPr>
            </a:br>
            <a:endParaRPr lang="en-US" sz="4400" kern="1200" dirty="0">
              <a:latin typeface="+mj-lt"/>
              <a:ea typeface="+mj-ea"/>
              <a:cs typeface="+mj-cs"/>
            </a:endParaRPr>
          </a:p>
        </p:txBody>
      </p:sp>
      <p:sp>
        <p:nvSpPr>
          <p:cNvPr id="4" name="Slide Number Placeholder 3"/>
          <p:cNvSpPr>
            <a:spLocks noGrp="1"/>
          </p:cNvSpPr>
          <p:nvPr>
            <p:ph type="sldNum" sz="quarter" idx="4"/>
          </p:nvPr>
        </p:nvSpPr>
        <p:spPr>
          <a:xfrm>
            <a:off x="8610600" y="6356350"/>
            <a:ext cx="2743200" cy="365125"/>
          </a:xfrm>
        </p:spPr>
        <p:txBody>
          <a:bodyPr vert="horz" lIns="91440" tIns="45720" rIns="91440" bIns="45720" rtlCol="0" anchor="ctr">
            <a:normAutofit/>
          </a:bodyPr>
          <a:lstStyle/>
          <a:p>
            <a:pPr fontAlgn="base">
              <a:spcBef>
                <a:spcPct val="0"/>
              </a:spcBef>
              <a:spcAft>
                <a:spcPct val="0"/>
              </a:spcAft>
              <a:defRPr/>
            </a:pPr>
            <a:endParaRPr lang="en-US" sz="1200">
              <a:solidFill>
                <a:schemeClr val="tx1">
                  <a:tint val="75000"/>
                </a:schemeClr>
              </a:solidFill>
              <a:latin typeface="+mn-lt"/>
              <a:cs typeface="+mn-cs"/>
            </a:endParaRPr>
          </a:p>
        </p:txBody>
      </p:sp>
      <p:graphicFrame>
        <p:nvGraphicFramePr>
          <p:cNvPr id="6" name="Content Placeholder 2">
            <a:extLst>
              <a:ext uri="{FF2B5EF4-FFF2-40B4-BE49-F238E27FC236}">
                <a16:creationId xmlns:a16="http://schemas.microsoft.com/office/drawing/2014/main" id="{52576632-F08B-4D27-9399-38DA73703A63}"/>
              </a:ext>
            </a:extLst>
          </p:cNvPr>
          <p:cNvGraphicFramePr>
            <a:graphicFrameLocks noGrp="1"/>
          </p:cNvGraphicFramePr>
          <p:nvPr>
            <p:ph idx="1"/>
            <p:extLst>
              <p:ext uri="{D42A27DB-BD31-4B8C-83A1-F6EECF244321}">
                <p14:modId xmlns:p14="http://schemas.microsoft.com/office/powerpoint/2010/main" val="8646241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3ECAC6F9-208A-4A95-ACAB-5E531C5BCBEE}"/>
              </a:ext>
            </a:extLst>
          </p:cNvPr>
          <p:cNvSpPr>
            <a:spLocks noGrp="1"/>
          </p:cNvSpPr>
          <p:nvPr>
            <p:ph type="ftr" sz="quarter" idx="3"/>
          </p:nvPr>
        </p:nvSpPr>
        <p:spPr/>
        <p:txBody>
          <a:bodyPr/>
          <a:lstStyle/>
          <a:p>
            <a:r>
              <a:rPr lang="en-US" b="1"/>
              <a:t>Jackson Lewis P.C.</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latin typeface="+mn-lt"/>
              </a:rPr>
              <a:t>Employers must file claims </a:t>
            </a:r>
            <a:r>
              <a:rPr lang="en-US" u="sng" dirty="0">
                <a:latin typeface="+mn-lt"/>
              </a:rPr>
              <a:t>on behalf of each employee </a:t>
            </a:r>
            <a:r>
              <a:rPr lang="en-US" dirty="0">
                <a:latin typeface="+mn-lt"/>
              </a:rPr>
              <a:t>via Employer Portal</a:t>
            </a:r>
          </a:p>
          <a:p>
            <a:pPr algn="just"/>
            <a:r>
              <a:rPr lang="en-US" dirty="0">
                <a:latin typeface="+mn-lt"/>
              </a:rPr>
              <a:t>May file single claims or multiple claims using DOL multi-claims template</a:t>
            </a:r>
          </a:p>
          <a:p>
            <a:pPr algn="just"/>
            <a:r>
              <a:rPr lang="en-US" dirty="0">
                <a:latin typeface="+mn-lt"/>
              </a:rPr>
              <a:t>Claims must be re-filed weekly (or multi-claim template updated and resubmitted weekly).  File after the payment week has ended</a:t>
            </a:r>
          </a:p>
          <a:p>
            <a:pPr algn="just"/>
            <a:r>
              <a:rPr lang="en-US" b="1" dirty="0">
                <a:latin typeface="+mn-lt"/>
              </a:rPr>
              <a:t>Information required</a:t>
            </a:r>
            <a:r>
              <a:rPr lang="en-US" dirty="0">
                <a:latin typeface="+mn-lt"/>
              </a:rPr>
              <a:t>: employee name, SSN #, Address, date of birth, whether employee wants to withhold income taxes, gross earnings (including any leave pay, vacation pay, holiday pay earned by the employee that week)</a:t>
            </a:r>
          </a:p>
          <a:p>
            <a:pPr algn="just"/>
            <a:r>
              <a:rPr lang="en-US" b="1" dirty="0">
                <a:latin typeface="+mn-lt"/>
              </a:rPr>
              <a:t>You must tell employees: </a:t>
            </a:r>
            <a:r>
              <a:rPr lang="en-US" dirty="0">
                <a:latin typeface="+mn-lt"/>
              </a:rPr>
              <a:t>(1) you are filing the claim for them; (2) they can elect to have taxes withheld; (3) they have direct deposit option</a:t>
            </a:r>
          </a:p>
          <a:p>
            <a:pPr algn="just"/>
            <a:r>
              <a:rPr lang="en-US" dirty="0">
                <a:latin typeface="+mn-lt"/>
              </a:rPr>
              <a:t>Additional information can be found at </a:t>
            </a:r>
            <a:r>
              <a:rPr lang="en-US" dirty="0">
                <a:latin typeface="+mn-lt"/>
                <a:hlinkClick r:id="rId3"/>
              </a:rPr>
              <a:t>https://dol.georgia.gov/covid-19-employer-faqs</a:t>
            </a:r>
            <a:endParaRPr lang="en-US" dirty="0">
              <a:latin typeface="+mn-lt"/>
            </a:endParaRPr>
          </a:p>
        </p:txBody>
      </p:sp>
      <p:sp>
        <p:nvSpPr>
          <p:cNvPr id="4" name="Slide Number Placeholder 3"/>
          <p:cNvSpPr>
            <a:spLocks noGrp="1"/>
          </p:cNvSpPr>
          <p:nvPr>
            <p:ph type="sldNum" sz="quarter" idx="4"/>
          </p:nvPr>
        </p:nvSpPr>
        <p:spPr/>
        <p:txBody>
          <a:bodyPr/>
          <a:lstStyle/>
          <a:p>
            <a:pPr fontAlgn="base">
              <a:spcBef>
                <a:spcPct val="0"/>
              </a:spcBef>
              <a:spcAft>
                <a:spcPct val="0"/>
              </a:spcAft>
              <a:defRPr/>
            </a:pPr>
            <a:endParaRPr lang="en-US" dirty="0">
              <a:solidFill>
                <a:srgbClr val="000000"/>
              </a:solidFill>
              <a:latin typeface="Arial" charset="0"/>
            </a:endParaRPr>
          </a:p>
        </p:txBody>
      </p:sp>
      <p:sp>
        <p:nvSpPr>
          <p:cNvPr id="2" name="Title 1"/>
          <p:cNvSpPr>
            <a:spLocks noGrp="1"/>
          </p:cNvSpPr>
          <p:nvPr>
            <p:ph type="title"/>
          </p:nvPr>
        </p:nvSpPr>
        <p:spPr/>
        <p:txBody>
          <a:bodyPr/>
          <a:lstStyle/>
          <a:p>
            <a:r>
              <a:rPr lang="en-US" dirty="0"/>
              <a:t>Employer Obligations</a:t>
            </a:r>
          </a:p>
        </p:txBody>
      </p:sp>
      <p:sp>
        <p:nvSpPr>
          <p:cNvPr id="5" name="Footer Placeholder 4">
            <a:extLst>
              <a:ext uri="{FF2B5EF4-FFF2-40B4-BE49-F238E27FC236}">
                <a16:creationId xmlns:a16="http://schemas.microsoft.com/office/drawing/2014/main" id="{F4D3EFC9-7DCA-47FF-9228-F056D2365DC2}"/>
              </a:ext>
            </a:extLst>
          </p:cNvPr>
          <p:cNvSpPr>
            <a:spLocks noGrp="1"/>
          </p:cNvSpPr>
          <p:nvPr>
            <p:ph type="ftr" sz="quarter" idx="3"/>
          </p:nvPr>
        </p:nvSpPr>
        <p:spPr/>
        <p:txBody>
          <a:bodyPr/>
          <a:lstStyle/>
          <a:p>
            <a:r>
              <a:rPr lang="en-US" b="1"/>
              <a:t>Jackson Lewis P.C.</a:t>
            </a:r>
            <a:endParaRPr lang="en-US" dirty="0"/>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2439</Words>
  <Application>Microsoft Office PowerPoint</Application>
  <PresentationFormat>Widescreen</PresentationFormat>
  <Paragraphs>258</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Georgia</vt:lpstr>
      <vt:lpstr>Office Theme</vt:lpstr>
      <vt:lpstr>    Understanding Georgia Unemployment Benefits in the Wake of COVID-19 </vt:lpstr>
      <vt:lpstr>PowerPoint Presentation</vt:lpstr>
      <vt:lpstr>The Basics:  What are Unemployment Benefits?    </vt:lpstr>
      <vt:lpstr>The Basics:  Do non-profits have to pay into the system? </vt:lpstr>
      <vt:lpstr>Georgia Partial Unemployment Benefits </vt:lpstr>
      <vt:lpstr>Partial Unemployment – Who is Eligible?</vt:lpstr>
      <vt:lpstr>Partial Benefits – Who is Not Eligible?</vt:lpstr>
      <vt:lpstr>What Benefits are Potentially Available? </vt:lpstr>
      <vt:lpstr>Employer Obligations</vt:lpstr>
      <vt:lpstr>PENALTIES</vt:lpstr>
      <vt:lpstr>What do your employees need to do? </vt:lpstr>
      <vt:lpstr>PowerPoint Presentation</vt:lpstr>
      <vt:lpstr>CARES Act</vt:lpstr>
      <vt:lpstr>CARES Act Cont’d.</vt:lpstr>
      <vt:lpstr>What do I need to do to help my employees get the CARES benefits?</vt:lpstr>
      <vt:lpstr>Pandemic Unemployment Assistance (PUA)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Jackson Lewis P.C.</vt:lpstr>
      <vt:lpstr>PowerPoint Presentation</vt:lpstr>
      <vt:lpstr>Firm overview</vt:lpstr>
      <vt:lpstr>National recognition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Unemployment Benefits – Georgia and Federal Plans for Enhanced Benefits in the Wake of COVID-19</dc:title>
  <dc:creator>Tracie Maurer</dc:creator>
  <cp:lastModifiedBy>Smith, Mary Claire (Atlanta)</cp:lastModifiedBy>
  <cp:revision>18</cp:revision>
  <dcterms:created xsi:type="dcterms:W3CDTF">2020-04-02T07:27:39Z</dcterms:created>
  <dcterms:modified xsi:type="dcterms:W3CDTF">2020-04-15T01:19:17Z</dcterms:modified>
</cp:coreProperties>
</file>